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22" r:id="rId3"/>
    <p:sldId id="319" r:id="rId4"/>
    <p:sldId id="282" r:id="rId5"/>
    <p:sldId id="308" r:id="rId6"/>
    <p:sldId id="309" r:id="rId7"/>
    <p:sldId id="320" r:id="rId8"/>
    <p:sldId id="321" r:id="rId9"/>
    <p:sldId id="311" r:id="rId10"/>
    <p:sldId id="312" r:id="rId11"/>
    <p:sldId id="313" r:id="rId12"/>
    <p:sldId id="315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5995" autoAdjust="0"/>
  </p:normalViewPr>
  <p:slideViewPr>
    <p:cSldViewPr snapToGrid="0">
      <p:cViewPr varScale="1">
        <p:scale>
          <a:sx n="59" d="100"/>
          <a:sy n="59" d="100"/>
        </p:scale>
        <p:origin x="2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0D291-112F-4FAB-8271-62F785CD25B0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1813-6CFF-487E-BE2E-ED1B9B610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8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9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0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6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0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0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3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79556-9B56-43F9-9427-04D28B665D4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7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E99E-BAE8-8D02-4B60-7538EDB28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63F2D-6A86-A56F-8C27-2A84D0C40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ED73-D8B8-5091-B0E0-F95F8F8C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4183-867A-972E-306E-3DE19AA4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8530-D8A8-A859-4EE2-C3255436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1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D506-3D42-052A-C644-944D0E2D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B7976-D743-22E7-5EF1-7583BEFC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85B59-F366-2851-E8F5-282B5143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3085E-A978-4704-EB7F-BA46686A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A4E43-D1FA-6AF9-325A-862DB403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B705F-945D-3D91-D454-E24B12E6D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59F61-8B20-0306-51C1-9FF5D2B5F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D6AA-C9F2-6DCE-B24C-A9E403F7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B3B4-D6EA-4445-B244-6E955994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5571F-1676-C035-4E17-9DBC3B09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road, way&#10;&#10;Description automatically generated">
            <a:extLst>
              <a:ext uri="{FF2B5EF4-FFF2-40B4-BE49-F238E27FC236}">
                <a16:creationId xmlns:a16="http://schemas.microsoft.com/office/drawing/2014/main" id="{2E6FA037-F8DB-2A43-9E72-7010DF6C7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7" y="-71699"/>
            <a:ext cx="5998013" cy="7001398"/>
          </a:xfrm>
          <a:prstGeom prst="rect">
            <a:avLst/>
          </a:prstGeom>
        </p:spPr>
      </p:pic>
      <p:sp>
        <p:nvSpPr>
          <p:cNvPr id="18" name="CircleShape">
            <a:extLst>
              <a:ext uri="{FF2B5EF4-FFF2-40B4-BE49-F238E27FC236}">
                <a16:creationId xmlns:a16="http://schemas.microsoft.com/office/drawing/2014/main" id="{F093390B-E7D7-6D40-90E5-BBFCF50348FB}"/>
              </a:ext>
            </a:extLst>
          </p:cNvPr>
          <p:cNvSpPr/>
          <p:nvPr userDrawn="1"/>
        </p:nvSpPr>
        <p:spPr>
          <a:xfrm>
            <a:off x="0" y="0"/>
            <a:ext cx="7877689" cy="6858000"/>
          </a:xfrm>
          <a:custGeom>
            <a:avLst/>
            <a:gdLst>
              <a:gd name="connsiteX0" fmla="*/ 47216 w 7877689"/>
              <a:gd name="connsiteY0" fmla="*/ 0 h 6858000"/>
              <a:gd name="connsiteX1" fmla="*/ 6377511 w 7877689"/>
              <a:gd name="connsiteY1" fmla="*/ 0 h 6858000"/>
              <a:gd name="connsiteX2" fmla="*/ 6511247 w 7877689"/>
              <a:gd name="connsiteY2" fmla="*/ 127506 h 6858000"/>
              <a:gd name="connsiteX3" fmla="*/ 7877689 w 7877689"/>
              <a:gd name="connsiteY3" fmla="*/ 3426389 h 6858000"/>
              <a:gd name="connsiteX4" fmla="*/ 6511247 w 7877689"/>
              <a:gd name="connsiteY4" fmla="*/ 6725273 h 6858000"/>
              <a:gd name="connsiteX5" fmla="*/ 6372033 w 7877689"/>
              <a:gd name="connsiteY5" fmla="*/ 6858000 h 6858000"/>
              <a:gd name="connsiteX6" fmla="*/ 52693 w 7877689"/>
              <a:gd name="connsiteY6" fmla="*/ 6858000 h 6858000"/>
              <a:gd name="connsiteX7" fmla="*/ 0 w 7877689"/>
              <a:gd name="connsiteY7" fmla="*/ 6807762 h 6858000"/>
              <a:gd name="connsiteX8" fmla="*/ 0 w 7877689"/>
              <a:gd name="connsiteY8" fmla="*/ 450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77689" h="6858000">
                <a:moveTo>
                  <a:pt x="47216" y="0"/>
                </a:moveTo>
                <a:lnTo>
                  <a:pt x="6377511" y="0"/>
                </a:lnTo>
                <a:lnTo>
                  <a:pt x="6511247" y="127506"/>
                </a:lnTo>
                <a:cubicBezTo>
                  <a:pt x="7355505" y="971764"/>
                  <a:pt x="7877689" y="2138095"/>
                  <a:pt x="7877689" y="3426389"/>
                </a:cubicBezTo>
                <a:cubicBezTo>
                  <a:pt x="7877689" y="4714683"/>
                  <a:pt x="7355505" y="5881015"/>
                  <a:pt x="6511247" y="6725273"/>
                </a:cubicBezTo>
                <a:lnTo>
                  <a:pt x="6372033" y="6858000"/>
                </a:lnTo>
                <a:lnTo>
                  <a:pt x="52693" y="6858000"/>
                </a:lnTo>
                <a:lnTo>
                  <a:pt x="0" y="6807762"/>
                </a:lnTo>
                <a:lnTo>
                  <a:pt x="0" y="450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Acadia Info">
            <a:extLst>
              <a:ext uri="{FF2B5EF4-FFF2-40B4-BE49-F238E27FC236}">
                <a16:creationId xmlns:a16="http://schemas.microsoft.com/office/drawing/2014/main" id="{B01949DD-904D-47B4-9161-974DACB2F750}"/>
              </a:ext>
            </a:extLst>
          </p:cNvPr>
          <p:cNvSpPr txBox="1"/>
          <p:nvPr userDrawn="1"/>
        </p:nvSpPr>
        <p:spPr>
          <a:xfrm>
            <a:off x="300665" y="6010728"/>
            <a:ext cx="514027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acadiacenter.org  </a:t>
            </a:r>
            <a:r>
              <a:rPr lang="en-US" sz="1200" b="1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∙</a:t>
            </a: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  admin@acadiacenter.org  </a:t>
            </a:r>
            <a:r>
              <a:rPr lang="en-US" sz="1200" b="1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∙</a:t>
            </a: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   207.236.6470 ext. 001</a:t>
            </a:r>
          </a:p>
          <a:p>
            <a:pPr algn="l">
              <a:spcAft>
                <a:spcPts val="300"/>
              </a:spcAft>
            </a:pP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Boston, MA  </a:t>
            </a:r>
            <a:r>
              <a:rPr lang="en-US" sz="1200" b="1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∙</a:t>
            </a: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  Hartford, CT  </a:t>
            </a:r>
            <a:r>
              <a:rPr lang="en-US" sz="1200" b="1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∙</a:t>
            </a: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  New York, NY  </a:t>
            </a:r>
            <a:r>
              <a:rPr lang="en-US" sz="1200" b="1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∙</a:t>
            </a: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  Providence, RI  </a:t>
            </a:r>
            <a:r>
              <a:rPr lang="en-US" sz="1200" b="1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∙</a:t>
            </a:r>
            <a:r>
              <a:rPr lang="en-US" sz="900" dirty="0">
                <a:solidFill>
                  <a:schemeClr val="tx2"/>
                </a:solidFill>
                <a:latin typeface="Trade Gothic Next SR Pro" panose="020F0503040303020004" pitchFamily="34" charset="0"/>
              </a:rPr>
              <a:t>  Rockport, ME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B80490AF-9692-4038-BDB8-211467F231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396" y="347135"/>
            <a:ext cx="2354550" cy="105680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2220B14-147B-274C-8E50-2882C35F42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664" y="2258650"/>
            <a:ext cx="7190381" cy="100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800" b="1" i="0" cap="all" baseline="0">
                <a:solidFill>
                  <a:srgbClr val="004171"/>
                </a:solidFill>
                <a:latin typeface="Trade Gothic Next SR Pro Cn" panose="020F0506040303020004" pitchFamily="34" charset="77"/>
                <a:cs typeface="TisaOT-Medi" panose="02010504030101010102" pitchFamily="2" charset="77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SR Pro" panose="020F0503040303020004" pitchFamily="34" charset="77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SR Pro Cn" panose="020F0506040303020004" pitchFamily="34" charset="77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MAIN TITLE (USE CAPS)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EB25ABE-9031-DB43-BD49-593BBC6CDD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3411" y="3591421"/>
            <a:ext cx="7207633" cy="100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="0" i="0">
                <a:solidFill>
                  <a:srgbClr val="004171"/>
                </a:solidFill>
                <a:latin typeface="TisaOT-Medi" panose="02010504030101010102" pitchFamily="2" charset="77"/>
                <a:cs typeface="TisaOT-Medi" panose="02010504030101010102" pitchFamily="2" charset="77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SR Pro" panose="020F0503040303020004" pitchFamily="34" charset="77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SR Pro Cn" panose="020F0506040303020004" pitchFamily="34" charset="77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subtitle (use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601833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2">
          <p15:clr>
            <a:srgbClr val="FBAE40"/>
          </p15:clr>
        </p15:guide>
        <p15:guide id="3" pos="7680">
          <p15:clr>
            <a:srgbClr val="FBAE40"/>
          </p15:clr>
        </p15:guide>
        <p15:guide id="4" pos="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: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37D5F6E-3CF0-4AEC-9D2D-3752974C0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50" y="6116504"/>
            <a:ext cx="1255709" cy="591731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5004" y="6356359"/>
            <a:ext cx="491957" cy="365125"/>
          </a:xfrm>
        </p:spPr>
        <p:txBody>
          <a:bodyPr/>
          <a:lstStyle/>
          <a:p>
            <a:fld id="{0824B3B5-A062-486C-B6B5-F0192F7361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2D70F-A00E-0E47-AA53-907B9D0740B8}"/>
              </a:ext>
            </a:extLst>
          </p:cNvPr>
          <p:cNvSpPr/>
          <p:nvPr userDrawn="1"/>
        </p:nvSpPr>
        <p:spPr>
          <a:xfrm>
            <a:off x="305800" y="222353"/>
            <a:ext cx="37594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Trade Gothic Next SR Pro" panose="020F0503040303020004" pitchFamily="34" charset="77"/>
                <a:cs typeface="TisaOT-Medi" panose="02010504030101010102" pitchFamily="2" charset="77"/>
              </a:rPr>
              <a:t>WHO IS ACADIA CENTER?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rade Gothic Next SR Pro" panose="020F0503040303020004" pitchFamily="34" charset="77"/>
                <a:cs typeface="TisaOT-Medi" panose="02010504030101010102" pitchFamily="2" charset="77"/>
              </a:rPr>
              <a:t>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436C1-C2E8-574C-A03B-6683D2736932}"/>
              </a:ext>
            </a:extLst>
          </p:cNvPr>
          <p:cNvSpPr txBox="1"/>
          <p:nvPr userDrawn="1"/>
        </p:nvSpPr>
        <p:spPr>
          <a:xfrm>
            <a:off x="1600393" y="2736502"/>
            <a:ext cx="8991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saOT-Medi" panose="02010504030101010102" pitchFamily="2" charset="77"/>
                <a:cs typeface="TisaOT-Medi" panose="02010504030101010102" pitchFamily="2" charset="77"/>
              </a:rPr>
              <a:t>Acadia Center’s mission is to advance bold, effective, and equitable clean energy solutions for a livable climate and a stronger, more equitable economy.</a:t>
            </a:r>
          </a:p>
        </p:txBody>
      </p:sp>
    </p:spTree>
    <p:extLst>
      <p:ext uri="{BB962C8B-B14F-4D97-AF65-F5344CB8AC3E}">
        <p14:creationId xmlns:p14="http://schemas.microsoft.com/office/powerpoint/2010/main" val="223508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1128">
          <p15:clr>
            <a:srgbClr val="FBAE40"/>
          </p15:clr>
        </p15:guide>
        <p15:guide id="5" orient="horz" pos="696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64">
          <p15:clr>
            <a:srgbClr val="FBAE40"/>
          </p15:clr>
        </p15:guide>
        <p15:guide id="8" pos="3840">
          <p15:clr>
            <a:srgbClr val="FBAE40"/>
          </p15:clr>
        </p15:guide>
        <p15:guide id="9" pos="71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ILDINGS - heatpump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appliance, flower, device&#10;&#10;Description automatically generated">
            <a:extLst>
              <a:ext uri="{FF2B5EF4-FFF2-40B4-BE49-F238E27FC236}">
                <a16:creationId xmlns:a16="http://schemas.microsoft.com/office/drawing/2014/main" id="{64818EE5-ABDD-F344-B007-11C18A107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73379" cy="6916320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5004" y="6356359"/>
            <a:ext cx="491957" cy="365125"/>
          </a:xfrm>
        </p:spPr>
        <p:txBody>
          <a:bodyPr/>
          <a:lstStyle/>
          <a:p>
            <a:fld id="{0824B3B5-A062-486C-B6B5-F0192F7361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A7C2E12-F6EE-084B-B340-59898E180432}"/>
              </a:ext>
            </a:extLst>
          </p:cNvPr>
          <p:cNvSpPr/>
          <p:nvPr userDrawn="1"/>
        </p:nvSpPr>
        <p:spPr>
          <a:xfrm>
            <a:off x="2551136" y="-38100"/>
            <a:ext cx="9652015" cy="6922780"/>
          </a:xfrm>
          <a:custGeom>
            <a:avLst/>
            <a:gdLst>
              <a:gd name="connsiteX0" fmla="*/ 1088633 w 9652015"/>
              <a:gd name="connsiteY0" fmla="*/ 0 h 6896100"/>
              <a:gd name="connsiteX1" fmla="*/ 9652015 w 9652015"/>
              <a:gd name="connsiteY1" fmla="*/ 0 h 6896100"/>
              <a:gd name="connsiteX2" fmla="*/ 9652015 w 9652015"/>
              <a:gd name="connsiteY2" fmla="*/ 6896100 h 6896100"/>
              <a:gd name="connsiteX3" fmla="*/ 3866 w 9652015"/>
              <a:gd name="connsiteY3" fmla="*/ 6896100 h 6896100"/>
              <a:gd name="connsiteX4" fmla="*/ 0 w 9652015"/>
              <a:gd name="connsiteY4" fmla="*/ 6819543 h 6896100"/>
              <a:gd name="connsiteX5" fmla="*/ 0 w 9652015"/>
              <a:gd name="connsiteY5" fmla="*/ 1340634 h 6896100"/>
              <a:gd name="connsiteX6" fmla="*/ 962442 w 9652015"/>
              <a:gd name="connsiteY6" fmla="*/ 32447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5" h="6896100">
                <a:moveTo>
                  <a:pt x="1088633" y="0"/>
                </a:moveTo>
                <a:lnTo>
                  <a:pt x="9652015" y="0"/>
                </a:lnTo>
                <a:lnTo>
                  <a:pt x="9652015" y="6896100"/>
                </a:lnTo>
                <a:lnTo>
                  <a:pt x="3866" y="6896100"/>
                </a:lnTo>
                <a:lnTo>
                  <a:pt x="0" y="6819543"/>
                </a:lnTo>
                <a:lnTo>
                  <a:pt x="0" y="1340634"/>
                </a:lnTo>
                <a:cubicBezTo>
                  <a:pt x="0" y="725976"/>
                  <a:pt x="404852" y="205876"/>
                  <a:pt x="962442" y="32447"/>
                </a:cubicBezTo>
                <a:close/>
              </a:path>
            </a:pathLst>
          </a:custGeom>
          <a:solidFill>
            <a:srgbClr val="00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A29EBF-C150-B149-8DAB-2C195B30EBA8}"/>
              </a:ext>
            </a:extLst>
          </p:cNvPr>
          <p:cNvCxnSpPr>
            <a:cxnSpLocks/>
          </p:cNvCxnSpPr>
          <p:nvPr userDrawn="1"/>
        </p:nvCxnSpPr>
        <p:spPr>
          <a:xfrm>
            <a:off x="3399895" y="1329901"/>
            <a:ext cx="1262125" cy="0"/>
          </a:xfrm>
          <a:prstGeom prst="line">
            <a:avLst/>
          </a:prstGeom>
          <a:ln w="76200">
            <a:solidFill>
              <a:srgbClr val="0DA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, pie chart&#10;&#10;Description automatically generated">
            <a:extLst>
              <a:ext uri="{FF2B5EF4-FFF2-40B4-BE49-F238E27FC236}">
                <a16:creationId xmlns:a16="http://schemas.microsoft.com/office/drawing/2014/main" id="{D6586D47-5F5D-C440-8F41-906BD0E2E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239" y="6185161"/>
            <a:ext cx="1392911" cy="7106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166E3B-2A31-8D43-AD2E-2DA6C96F9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295" y="528288"/>
            <a:ext cx="8323091" cy="763972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Trade Gothic Next SR Pro" panose="020F0503040303020004" pitchFamily="34" charset="77"/>
              </a:defRPr>
            </a:lvl1pPr>
          </a:lstStyle>
          <a:p>
            <a:r>
              <a:rPr lang="en-US" dirty="0"/>
              <a:t>CLICK TO EDIT BUILDINGS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A6AA43-DBD8-4022-85E3-19C88C1B60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8295" y="1833823"/>
            <a:ext cx="4993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TisaOT-Medi" panose="02010504030101010102" pitchFamily="2" charset="77"/>
                <a:cs typeface="TisaOT-Medi" panose="02010504030101010102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 b="1" i="0">
                <a:solidFill>
                  <a:schemeClr val="bg1"/>
                </a:solidFill>
                <a:latin typeface="Trade Gothic Next SR Pro" panose="020F0503040303020004" pitchFamily="34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1"/>
                </a:solidFill>
                <a:latin typeface="Trade Gothic Next SR Pro Cn" panose="020F0506040303020004" pitchFamily="34" charset="77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Default Subhead</a:t>
            </a:r>
          </a:p>
          <a:p>
            <a:pPr lvl="1"/>
            <a:r>
              <a:rPr lang="en-US" dirty="0"/>
              <a:t>Default paragraph text</a:t>
            </a:r>
          </a:p>
          <a:p>
            <a:pPr lvl="2"/>
            <a:r>
              <a:rPr lang="en-US" dirty="0"/>
              <a:t>DEFAULT SUBTITLE</a:t>
            </a:r>
          </a:p>
          <a:p>
            <a:pPr lvl="3"/>
            <a:r>
              <a:rPr lang="en-US" dirty="0"/>
              <a:t>Default bulleted list</a:t>
            </a:r>
          </a:p>
          <a:p>
            <a:pPr lvl="4"/>
            <a:r>
              <a:rPr lang="en-US" dirty="0"/>
              <a:t>Default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95592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1128">
          <p15:clr>
            <a:srgbClr val="FBAE40"/>
          </p15:clr>
        </p15:guide>
        <p15:guide id="5" orient="horz" pos="696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64">
          <p15:clr>
            <a:srgbClr val="FBAE40"/>
          </p15:clr>
        </p15:guide>
        <p15:guide id="8" pos="3840">
          <p15:clr>
            <a:srgbClr val="FBAE40"/>
          </p15:clr>
        </p15:guide>
        <p15:guide id="9" pos="71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PHOTO - M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stic&#10;&#10;Description automatically generated">
            <a:extLst>
              <a:ext uri="{FF2B5EF4-FFF2-40B4-BE49-F238E27FC236}">
                <a16:creationId xmlns:a16="http://schemas.microsoft.com/office/drawing/2014/main" id="{4D0D24DE-C616-264A-9E38-921F49F5E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1"/>
          <a:stretch/>
        </p:blipFill>
        <p:spPr>
          <a:xfrm>
            <a:off x="-31877" y="-94842"/>
            <a:ext cx="3831981" cy="7015353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5004" y="6356359"/>
            <a:ext cx="491957" cy="365125"/>
          </a:xfrm>
        </p:spPr>
        <p:txBody>
          <a:bodyPr/>
          <a:lstStyle/>
          <a:p>
            <a:fld id="{0824B3B5-A062-486C-B6B5-F0192F7361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A7C2E12-F6EE-084B-B340-59898E180432}"/>
              </a:ext>
            </a:extLst>
          </p:cNvPr>
          <p:cNvSpPr/>
          <p:nvPr userDrawn="1"/>
        </p:nvSpPr>
        <p:spPr>
          <a:xfrm>
            <a:off x="2551136" y="-38100"/>
            <a:ext cx="9652015" cy="6922780"/>
          </a:xfrm>
          <a:custGeom>
            <a:avLst/>
            <a:gdLst>
              <a:gd name="connsiteX0" fmla="*/ 1088633 w 9652015"/>
              <a:gd name="connsiteY0" fmla="*/ 0 h 6896100"/>
              <a:gd name="connsiteX1" fmla="*/ 9652015 w 9652015"/>
              <a:gd name="connsiteY1" fmla="*/ 0 h 6896100"/>
              <a:gd name="connsiteX2" fmla="*/ 9652015 w 9652015"/>
              <a:gd name="connsiteY2" fmla="*/ 6896100 h 6896100"/>
              <a:gd name="connsiteX3" fmla="*/ 3866 w 9652015"/>
              <a:gd name="connsiteY3" fmla="*/ 6896100 h 6896100"/>
              <a:gd name="connsiteX4" fmla="*/ 0 w 9652015"/>
              <a:gd name="connsiteY4" fmla="*/ 6819543 h 6896100"/>
              <a:gd name="connsiteX5" fmla="*/ 0 w 9652015"/>
              <a:gd name="connsiteY5" fmla="*/ 1340634 h 6896100"/>
              <a:gd name="connsiteX6" fmla="*/ 962442 w 9652015"/>
              <a:gd name="connsiteY6" fmla="*/ 32447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5" h="6896100">
                <a:moveTo>
                  <a:pt x="1088633" y="0"/>
                </a:moveTo>
                <a:lnTo>
                  <a:pt x="9652015" y="0"/>
                </a:lnTo>
                <a:lnTo>
                  <a:pt x="9652015" y="6896100"/>
                </a:lnTo>
                <a:lnTo>
                  <a:pt x="3866" y="6896100"/>
                </a:lnTo>
                <a:lnTo>
                  <a:pt x="0" y="6819543"/>
                </a:lnTo>
                <a:lnTo>
                  <a:pt x="0" y="1340634"/>
                </a:lnTo>
                <a:cubicBezTo>
                  <a:pt x="0" y="725976"/>
                  <a:pt x="404852" y="205876"/>
                  <a:pt x="962442" y="32447"/>
                </a:cubicBezTo>
                <a:close/>
              </a:path>
            </a:pathLst>
          </a:custGeom>
          <a:solidFill>
            <a:srgbClr val="00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A29EBF-C150-B149-8DAB-2C195B30EBA8}"/>
              </a:ext>
            </a:extLst>
          </p:cNvPr>
          <p:cNvCxnSpPr>
            <a:cxnSpLocks/>
          </p:cNvCxnSpPr>
          <p:nvPr userDrawn="1"/>
        </p:nvCxnSpPr>
        <p:spPr>
          <a:xfrm>
            <a:off x="3399895" y="1329901"/>
            <a:ext cx="1262125" cy="0"/>
          </a:xfrm>
          <a:prstGeom prst="line">
            <a:avLst/>
          </a:prstGeom>
          <a:ln w="76200">
            <a:solidFill>
              <a:srgbClr val="0DA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, pie chart&#10;&#10;Description automatically generated">
            <a:extLst>
              <a:ext uri="{FF2B5EF4-FFF2-40B4-BE49-F238E27FC236}">
                <a16:creationId xmlns:a16="http://schemas.microsoft.com/office/drawing/2014/main" id="{D6586D47-5F5D-C440-8F41-906BD0E2E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239" y="6185161"/>
            <a:ext cx="1392911" cy="7106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F2AEA-0EBD-1549-9209-9B91E6D76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295" y="528288"/>
            <a:ext cx="8323091" cy="763972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Trade Gothic Next SR Pro" panose="020F0503040303020004" pitchFamily="34" charset="77"/>
              </a:defRPr>
            </a:lvl1pPr>
          </a:lstStyle>
          <a:p>
            <a:r>
              <a:rPr lang="en-US" dirty="0"/>
              <a:t>CLICK TO EDIT BUILDINGS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D71523-18F6-4FFD-A159-8D1B7B7268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8295" y="1833823"/>
            <a:ext cx="4993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TisaOT-Medi" panose="02010504030101010102" pitchFamily="2" charset="77"/>
                <a:cs typeface="TisaOT-Medi" panose="02010504030101010102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 b="1" i="0">
                <a:solidFill>
                  <a:schemeClr val="bg1"/>
                </a:solidFill>
                <a:latin typeface="Trade Gothic Next SR Pro" panose="020F0503040303020004" pitchFamily="34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1"/>
                </a:solidFill>
                <a:latin typeface="Trade Gothic Next SR Pro Cn" panose="020F0506040303020004" pitchFamily="34" charset="77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Default Subhead</a:t>
            </a:r>
          </a:p>
          <a:p>
            <a:pPr lvl="1"/>
            <a:r>
              <a:rPr lang="en-US" dirty="0"/>
              <a:t>Default paragraph text</a:t>
            </a:r>
          </a:p>
          <a:p>
            <a:pPr lvl="2"/>
            <a:r>
              <a:rPr lang="en-US" dirty="0"/>
              <a:t>DEFAULT SUBTITLE</a:t>
            </a:r>
          </a:p>
          <a:p>
            <a:pPr lvl="3"/>
            <a:r>
              <a:rPr lang="en-US" dirty="0"/>
              <a:t>Default bulleted list</a:t>
            </a:r>
          </a:p>
          <a:p>
            <a:pPr lvl="4"/>
            <a:r>
              <a:rPr lang="en-US" dirty="0"/>
              <a:t>Default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3936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1128">
          <p15:clr>
            <a:srgbClr val="FBAE40"/>
          </p15:clr>
        </p15:guide>
        <p15:guide id="5" orient="horz" pos="696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64">
          <p15:clr>
            <a:srgbClr val="FBAE40"/>
          </p15:clr>
        </p15:guide>
        <p15:guide id="8" pos="3840">
          <p15:clr>
            <a:srgbClr val="FBAE40"/>
          </p15:clr>
        </p15:guide>
        <p15:guide id="9" pos="712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PHOTO - POLICY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80E70-DCA5-9B42-8FF9-7E6E07DFD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26" y="-19808"/>
            <a:ext cx="3597215" cy="6915638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5004" y="6356359"/>
            <a:ext cx="491957" cy="365125"/>
          </a:xfrm>
        </p:spPr>
        <p:txBody>
          <a:bodyPr/>
          <a:lstStyle/>
          <a:p>
            <a:fld id="{0824B3B5-A062-486C-B6B5-F0192F7361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A7C2E12-F6EE-084B-B340-59898E180432}"/>
              </a:ext>
            </a:extLst>
          </p:cNvPr>
          <p:cNvSpPr/>
          <p:nvPr userDrawn="1"/>
        </p:nvSpPr>
        <p:spPr>
          <a:xfrm>
            <a:off x="2551136" y="-38100"/>
            <a:ext cx="9652015" cy="6922780"/>
          </a:xfrm>
          <a:custGeom>
            <a:avLst/>
            <a:gdLst>
              <a:gd name="connsiteX0" fmla="*/ 1088633 w 9652015"/>
              <a:gd name="connsiteY0" fmla="*/ 0 h 6896100"/>
              <a:gd name="connsiteX1" fmla="*/ 9652015 w 9652015"/>
              <a:gd name="connsiteY1" fmla="*/ 0 h 6896100"/>
              <a:gd name="connsiteX2" fmla="*/ 9652015 w 9652015"/>
              <a:gd name="connsiteY2" fmla="*/ 6896100 h 6896100"/>
              <a:gd name="connsiteX3" fmla="*/ 3866 w 9652015"/>
              <a:gd name="connsiteY3" fmla="*/ 6896100 h 6896100"/>
              <a:gd name="connsiteX4" fmla="*/ 0 w 9652015"/>
              <a:gd name="connsiteY4" fmla="*/ 6819543 h 6896100"/>
              <a:gd name="connsiteX5" fmla="*/ 0 w 9652015"/>
              <a:gd name="connsiteY5" fmla="*/ 1340634 h 6896100"/>
              <a:gd name="connsiteX6" fmla="*/ 962442 w 9652015"/>
              <a:gd name="connsiteY6" fmla="*/ 32447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5" h="6896100">
                <a:moveTo>
                  <a:pt x="1088633" y="0"/>
                </a:moveTo>
                <a:lnTo>
                  <a:pt x="9652015" y="0"/>
                </a:lnTo>
                <a:lnTo>
                  <a:pt x="9652015" y="6896100"/>
                </a:lnTo>
                <a:lnTo>
                  <a:pt x="3866" y="6896100"/>
                </a:lnTo>
                <a:lnTo>
                  <a:pt x="0" y="6819543"/>
                </a:lnTo>
                <a:lnTo>
                  <a:pt x="0" y="1340634"/>
                </a:lnTo>
                <a:cubicBezTo>
                  <a:pt x="0" y="725976"/>
                  <a:pt x="404852" y="205876"/>
                  <a:pt x="962442" y="32447"/>
                </a:cubicBezTo>
                <a:close/>
              </a:path>
            </a:pathLst>
          </a:custGeom>
          <a:solidFill>
            <a:srgbClr val="00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A29EBF-C150-B149-8DAB-2C195B30EBA8}"/>
              </a:ext>
            </a:extLst>
          </p:cNvPr>
          <p:cNvCxnSpPr>
            <a:cxnSpLocks/>
          </p:cNvCxnSpPr>
          <p:nvPr userDrawn="1"/>
        </p:nvCxnSpPr>
        <p:spPr>
          <a:xfrm>
            <a:off x="3399895" y="1329901"/>
            <a:ext cx="1262125" cy="0"/>
          </a:xfrm>
          <a:prstGeom prst="line">
            <a:avLst/>
          </a:prstGeom>
          <a:ln w="76200">
            <a:solidFill>
              <a:srgbClr val="5BD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, pie chart&#10;&#10;Description automatically generated">
            <a:extLst>
              <a:ext uri="{FF2B5EF4-FFF2-40B4-BE49-F238E27FC236}">
                <a16:creationId xmlns:a16="http://schemas.microsoft.com/office/drawing/2014/main" id="{BF80F041-9DBF-9C4C-8F07-EA2191E77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239" y="6185161"/>
            <a:ext cx="1392911" cy="7106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CCD0B2-3CD6-0C40-9302-0A9F09B33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295" y="528288"/>
            <a:ext cx="8323091" cy="763972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Trade Gothic Next SR Pro" panose="020F0503040303020004" pitchFamily="34" charset="77"/>
              </a:defRPr>
            </a:lvl1pPr>
          </a:lstStyle>
          <a:p>
            <a:r>
              <a:rPr lang="en-US" dirty="0"/>
              <a:t>CLICK TO EDIT CLIMATE POLICY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3EAC6E-E0E4-B047-B79C-23800C7230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8295" y="1833823"/>
            <a:ext cx="4993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TisaOT-Medi" panose="02010504030101010102" pitchFamily="2" charset="77"/>
                <a:cs typeface="TisaOT-Medi" panose="02010504030101010102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 b="1" i="0">
                <a:solidFill>
                  <a:schemeClr val="bg1"/>
                </a:solidFill>
                <a:latin typeface="Trade Gothic Next SR Pro" panose="020F0503040303020004" pitchFamily="34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1"/>
                </a:solidFill>
                <a:latin typeface="Trade Gothic Next SR Pro Cn" panose="020F0506040303020004" pitchFamily="34" charset="77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Default Subhead</a:t>
            </a:r>
          </a:p>
          <a:p>
            <a:pPr lvl="1"/>
            <a:r>
              <a:rPr lang="en-US" dirty="0"/>
              <a:t>Default paragraph text</a:t>
            </a:r>
          </a:p>
          <a:p>
            <a:pPr lvl="2"/>
            <a:r>
              <a:rPr lang="en-US" dirty="0"/>
              <a:t>DEFAULT SUBTITLE</a:t>
            </a:r>
          </a:p>
          <a:p>
            <a:pPr lvl="3"/>
            <a:r>
              <a:rPr lang="en-US" dirty="0"/>
              <a:t>Default bulleted list</a:t>
            </a:r>
          </a:p>
          <a:p>
            <a:pPr lvl="4"/>
            <a:r>
              <a:rPr lang="en-US" dirty="0"/>
              <a:t>Default caption text</a:t>
            </a:r>
          </a:p>
        </p:txBody>
      </p:sp>
    </p:spTree>
    <p:extLst>
      <p:ext uri="{BB962C8B-B14F-4D97-AF65-F5344CB8AC3E}">
        <p14:creationId xmlns:p14="http://schemas.microsoft.com/office/powerpoint/2010/main" val="377166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1128">
          <p15:clr>
            <a:srgbClr val="FBAE40"/>
          </p15:clr>
        </p15:guide>
        <p15:guide id="5" orient="horz" pos="696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64">
          <p15:clr>
            <a:srgbClr val="FBAE40"/>
          </p15:clr>
        </p15:guide>
        <p15:guide id="8" pos="3840">
          <p15:clr>
            <a:srgbClr val="FBAE40"/>
          </p15:clr>
        </p15:guide>
        <p15:guide id="9" pos="71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BLANK - CLEAN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BF259-3A98-8144-AB5D-90AEEC7F4E69}"/>
              </a:ext>
            </a:extLst>
          </p:cNvPr>
          <p:cNvSpPr/>
          <p:nvPr userDrawn="1"/>
        </p:nvSpPr>
        <p:spPr>
          <a:xfrm>
            <a:off x="-22301" y="-22302"/>
            <a:ext cx="12214302" cy="6884679"/>
          </a:xfrm>
          <a:prstGeom prst="rect">
            <a:avLst/>
          </a:prstGeom>
          <a:solidFill>
            <a:srgbClr val="00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5004" y="6356359"/>
            <a:ext cx="491957" cy="365125"/>
          </a:xfrm>
        </p:spPr>
        <p:txBody>
          <a:bodyPr/>
          <a:lstStyle/>
          <a:p>
            <a:fld id="{0824B3B5-A062-486C-B6B5-F0192F7361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, company name, pie chart&#10;&#10;Description automatically generated">
            <a:extLst>
              <a:ext uri="{FF2B5EF4-FFF2-40B4-BE49-F238E27FC236}">
                <a16:creationId xmlns:a16="http://schemas.microsoft.com/office/drawing/2014/main" id="{6DE49A8F-762C-C44F-846E-14A84A182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239" y="6185161"/>
            <a:ext cx="1392911" cy="71066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37BEEE-0374-B744-BE82-26B34A8C926C}"/>
              </a:ext>
            </a:extLst>
          </p:cNvPr>
          <p:cNvCxnSpPr>
            <a:cxnSpLocks/>
          </p:cNvCxnSpPr>
          <p:nvPr userDrawn="1"/>
        </p:nvCxnSpPr>
        <p:spPr>
          <a:xfrm>
            <a:off x="381000" y="1054100"/>
            <a:ext cx="1409700" cy="0"/>
          </a:xfrm>
          <a:prstGeom prst="line">
            <a:avLst/>
          </a:prstGeom>
          <a:ln w="76200">
            <a:solidFill>
              <a:srgbClr val="F0E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25D7212-FF44-C54E-AD2F-9B03034228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" y="248621"/>
            <a:ext cx="10515600" cy="763972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Trade Gothic Next SR Pro" panose="020F0503040303020004" pitchFamily="34" charset="77"/>
              </a:defRPr>
            </a:lvl1pPr>
          </a:lstStyle>
          <a:p>
            <a:r>
              <a:rPr lang="en-US" dirty="0"/>
              <a:t>CLICK TO EDIT CLEAN ENERGY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52465F-F064-9A42-B327-9B69D8B8DB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23208"/>
            <a:ext cx="4993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TisaOT-Medi" panose="02010504030101010102" pitchFamily="2" charset="77"/>
                <a:cs typeface="TisaOT-Medi" panose="02010504030101010102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 b="1" i="0">
                <a:solidFill>
                  <a:schemeClr val="bg1"/>
                </a:solidFill>
                <a:latin typeface="Trade Gothic Next SR Pro" panose="020F0503040303020004" pitchFamily="34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1"/>
                </a:solidFill>
                <a:latin typeface="Trade Gothic Next SR Pro Cn" panose="020F0506040303020004" pitchFamily="34" charset="77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Default Subhead</a:t>
            </a:r>
          </a:p>
          <a:p>
            <a:pPr lvl="1"/>
            <a:r>
              <a:rPr lang="en-US" dirty="0"/>
              <a:t>Default paragraph text</a:t>
            </a:r>
          </a:p>
          <a:p>
            <a:pPr lvl="2"/>
            <a:r>
              <a:rPr lang="en-US" dirty="0"/>
              <a:t>DEFAULT SUBTITLE</a:t>
            </a:r>
          </a:p>
          <a:p>
            <a:pPr lvl="3"/>
            <a:r>
              <a:rPr lang="en-US" dirty="0"/>
              <a:t>Default bulleted list</a:t>
            </a:r>
          </a:p>
          <a:p>
            <a:pPr lvl="4"/>
            <a:r>
              <a:rPr lang="en-US" dirty="0"/>
              <a:t>Default caption text</a:t>
            </a:r>
          </a:p>
        </p:txBody>
      </p:sp>
    </p:spTree>
    <p:extLst>
      <p:ext uri="{BB962C8B-B14F-4D97-AF65-F5344CB8AC3E}">
        <p14:creationId xmlns:p14="http://schemas.microsoft.com/office/powerpoint/2010/main" val="273710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1128">
          <p15:clr>
            <a:srgbClr val="FBAE40"/>
          </p15:clr>
        </p15:guide>
        <p15:guide id="5" orient="horz" pos="696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64">
          <p15:clr>
            <a:srgbClr val="FBAE40"/>
          </p15:clr>
        </p15:guide>
        <p15:guide id="8" pos="3840">
          <p15:clr>
            <a:srgbClr val="FBAE40"/>
          </p15:clr>
        </p15:guide>
        <p15:guide id="9" pos="71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PHOTO -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elmet&#10;&#10;Description automatically generated">
            <a:extLst>
              <a:ext uri="{FF2B5EF4-FFF2-40B4-BE49-F238E27FC236}">
                <a16:creationId xmlns:a16="http://schemas.microsoft.com/office/drawing/2014/main" id="{4208E8A5-8B38-3145-9F57-37D1A3D3B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8"/>
          <a:stretch/>
        </p:blipFill>
        <p:spPr>
          <a:xfrm>
            <a:off x="-21958" y="0"/>
            <a:ext cx="3699436" cy="6915583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5004" y="6356359"/>
            <a:ext cx="491957" cy="365125"/>
          </a:xfrm>
        </p:spPr>
        <p:txBody>
          <a:bodyPr/>
          <a:lstStyle/>
          <a:p>
            <a:fld id="{0824B3B5-A062-486C-B6B5-F0192F7361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A7C2E12-F6EE-084B-B340-59898E180432}"/>
              </a:ext>
            </a:extLst>
          </p:cNvPr>
          <p:cNvSpPr/>
          <p:nvPr userDrawn="1"/>
        </p:nvSpPr>
        <p:spPr>
          <a:xfrm>
            <a:off x="2551136" y="-16789"/>
            <a:ext cx="9652015" cy="6922780"/>
          </a:xfrm>
          <a:custGeom>
            <a:avLst/>
            <a:gdLst>
              <a:gd name="connsiteX0" fmla="*/ 1088633 w 9652015"/>
              <a:gd name="connsiteY0" fmla="*/ 0 h 6896100"/>
              <a:gd name="connsiteX1" fmla="*/ 9652015 w 9652015"/>
              <a:gd name="connsiteY1" fmla="*/ 0 h 6896100"/>
              <a:gd name="connsiteX2" fmla="*/ 9652015 w 9652015"/>
              <a:gd name="connsiteY2" fmla="*/ 6896100 h 6896100"/>
              <a:gd name="connsiteX3" fmla="*/ 3866 w 9652015"/>
              <a:gd name="connsiteY3" fmla="*/ 6896100 h 6896100"/>
              <a:gd name="connsiteX4" fmla="*/ 0 w 9652015"/>
              <a:gd name="connsiteY4" fmla="*/ 6819543 h 6896100"/>
              <a:gd name="connsiteX5" fmla="*/ 0 w 9652015"/>
              <a:gd name="connsiteY5" fmla="*/ 1340634 h 6896100"/>
              <a:gd name="connsiteX6" fmla="*/ 962442 w 9652015"/>
              <a:gd name="connsiteY6" fmla="*/ 32447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5" h="6896100">
                <a:moveTo>
                  <a:pt x="1088633" y="0"/>
                </a:moveTo>
                <a:lnTo>
                  <a:pt x="9652015" y="0"/>
                </a:lnTo>
                <a:lnTo>
                  <a:pt x="9652015" y="6896100"/>
                </a:lnTo>
                <a:lnTo>
                  <a:pt x="3866" y="6896100"/>
                </a:lnTo>
                <a:lnTo>
                  <a:pt x="0" y="6819543"/>
                </a:lnTo>
                <a:lnTo>
                  <a:pt x="0" y="1340634"/>
                </a:lnTo>
                <a:cubicBezTo>
                  <a:pt x="0" y="725976"/>
                  <a:pt x="404852" y="205876"/>
                  <a:pt x="962442" y="32447"/>
                </a:cubicBezTo>
                <a:close/>
              </a:path>
            </a:pathLst>
          </a:custGeom>
          <a:solidFill>
            <a:srgbClr val="00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A29EBF-C150-B149-8DAB-2C195B30EBA8}"/>
              </a:ext>
            </a:extLst>
          </p:cNvPr>
          <p:cNvCxnSpPr>
            <a:cxnSpLocks/>
          </p:cNvCxnSpPr>
          <p:nvPr userDrawn="1"/>
        </p:nvCxnSpPr>
        <p:spPr>
          <a:xfrm>
            <a:off x="3399895" y="1329901"/>
            <a:ext cx="1262125" cy="0"/>
          </a:xfrm>
          <a:prstGeom prst="line">
            <a:avLst/>
          </a:prstGeom>
          <a:ln w="76200">
            <a:solidFill>
              <a:srgbClr val="0DAA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company name, pie chart&#10;&#10;Description automatically generated">
            <a:extLst>
              <a:ext uri="{FF2B5EF4-FFF2-40B4-BE49-F238E27FC236}">
                <a16:creationId xmlns:a16="http://schemas.microsoft.com/office/drawing/2014/main" id="{4C954B38-22F4-9241-B227-FF9B5B3486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239" y="6185161"/>
            <a:ext cx="1392911" cy="71066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4F1F362-CB44-EC4A-8D59-C55F14C5A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295" y="528288"/>
            <a:ext cx="8323091" cy="763972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Trade Gothic Next SR Pro" panose="020F0503040303020004" pitchFamily="34" charset="77"/>
              </a:defRPr>
            </a:lvl1pPr>
          </a:lstStyle>
          <a:p>
            <a:r>
              <a:rPr lang="en-US" dirty="0"/>
              <a:t>CLICK TO EDIT BUILDINGS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3D4EC2-41D1-5441-823E-C02ACCA768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8295" y="1833823"/>
            <a:ext cx="4993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TisaOT-Medi" panose="02010504030101010102" pitchFamily="2" charset="77"/>
                <a:cs typeface="TisaOT-Medi" panose="02010504030101010102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 b="1" i="0">
                <a:solidFill>
                  <a:schemeClr val="bg1"/>
                </a:solidFill>
                <a:latin typeface="Trade Gothic Next SR Pro" panose="020F0503040303020004" pitchFamily="34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1"/>
                </a:solidFill>
                <a:latin typeface="Trade Gothic Next SR Pro Cn" panose="020F0506040303020004" pitchFamily="34" charset="77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Default Subhead</a:t>
            </a:r>
          </a:p>
          <a:p>
            <a:pPr lvl="1"/>
            <a:r>
              <a:rPr lang="en-US" dirty="0"/>
              <a:t>Default paragraph text</a:t>
            </a:r>
          </a:p>
          <a:p>
            <a:pPr lvl="2"/>
            <a:r>
              <a:rPr lang="en-US" dirty="0"/>
              <a:t>DEFAULT SUBTITLE</a:t>
            </a:r>
          </a:p>
          <a:p>
            <a:pPr lvl="3"/>
            <a:r>
              <a:rPr lang="en-US" dirty="0"/>
              <a:t>Default bulleted list</a:t>
            </a:r>
          </a:p>
          <a:p>
            <a:pPr lvl="4"/>
            <a:r>
              <a:rPr lang="en-US" dirty="0"/>
              <a:t>Default caption text</a:t>
            </a:r>
          </a:p>
        </p:txBody>
      </p:sp>
    </p:spTree>
    <p:extLst>
      <p:ext uri="{BB962C8B-B14F-4D97-AF65-F5344CB8AC3E}">
        <p14:creationId xmlns:p14="http://schemas.microsoft.com/office/powerpoint/2010/main" val="336989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1128">
          <p15:clr>
            <a:srgbClr val="FBAE40"/>
          </p15:clr>
        </p15:guide>
        <p15:guide id="5" orient="horz" pos="696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64">
          <p15:clr>
            <a:srgbClr val="FBAE40"/>
          </p15:clr>
        </p15:guide>
        <p15:guide id="8" pos="3840">
          <p15:clr>
            <a:srgbClr val="FBAE40"/>
          </p15:clr>
        </p15:guide>
        <p15:guide id="9" pos="7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PHOTO - 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E7871E-7DFA-2143-B676-3C9792500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-11151" y="-11151"/>
            <a:ext cx="3844563" cy="6906981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25004" y="6356359"/>
            <a:ext cx="491957" cy="365125"/>
          </a:xfrm>
        </p:spPr>
        <p:txBody>
          <a:bodyPr/>
          <a:lstStyle/>
          <a:p>
            <a:fld id="{0824B3B5-A062-486C-B6B5-F0192F7361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A7C2E12-F6EE-084B-B340-59898E180432}"/>
              </a:ext>
            </a:extLst>
          </p:cNvPr>
          <p:cNvSpPr/>
          <p:nvPr userDrawn="1"/>
        </p:nvSpPr>
        <p:spPr>
          <a:xfrm>
            <a:off x="2551136" y="-38100"/>
            <a:ext cx="9652015" cy="6922780"/>
          </a:xfrm>
          <a:custGeom>
            <a:avLst/>
            <a:gdLst>
              <a:gd name="connsiteX0" fmla="*/ 1088633 w 9652015"/>
              <a:gd name="connsiteY0" fmla="*/ 0 h 6896100"/>
              <a:gd name="connsiteX1" fmla="*/ 9652015 w 9652015"/>
              <a:gd name="connsiteY1" fmla="*/ 0 h 6896100"/>
              <a:gd name="connsiteX2" fmla="*/ 9652015 w 9652015"/>
              <a:gd name="connsiteY2" fmla="*/ 6896100 h 6896100"/>
              <a:gd name="connsiteX3" fmla="*/ 3866 w 9652015"/>
              <a:gd name="connsiteY3" fmla="*/ 6896100 h 6896100"/>
              <a:gd name="connsiteX4" fmla="*/ 0 w 9652015"/>
              <a:gd name="connsiteY4" fmla="*/ 6819543 h 6896100"/>
              <a:gd name="connsiteX5" fmla="*/ 0 w 9652015"/>
              <a:gd name="connsiteY5" fmla="*/ 1340634 h 6896100"/>
              <a:gd name="connsiteX6" fmla="*/ 962442 w 9652015"/>
              <a:gd name="connsiteY6" fmla="*/ 32447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5" h="6896100">
                <a:moveTo>
                  <a:pt x="1088633" y="0"/>
                </a:moveTo>
                <a:lnTo>
                  <a:pt x="9652015" y="0"/>
                </a:lnTo>
                <a:lnTo>
                  <a:pt x="9652015" y="6896100"/>
                </a:lnTo>
                <a:lnTo>
                  <a:pt x="3866" y="6896100"/>
                </a:lnTo>
                <a:lnTo>
                  <a:pt x="0" y="6819543"/>
                </a:lnTo>
                <a:lnTo>
                  <a:pt x="0" y="1340634"/>
                </a:lnTo>
                <a:cubicBezTo>
                  <a:pt x="0" y="725976"/>
                  <a:pt x="404852" y="205876"/>
                  <a:pt x="962442" y="32447"/>
                </a:cubicBezTo>
                <a:close/>
              </a:path>
            </a:pathLst>
          </a:custGeom>
          <a:solidFill>
            <a:srgbClr val="00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A29EBF-C150-B149-8DAB-2C195B30EBA8}"/>
              </a:ext>
            </a:extLst>
          </p:cNvPr>
          <p:cNvCxnSpPr>
            <a:cxnSpLocks/>
          </p:cNvCxnSpPr>
          <p:nvPr userDrawn="1"/>
        </p:nvCxnSpPr>
        <p:spPr>
          <a:xfrm>
            <a:off x="3399895" y="1329901"/>
            <a:ext cx="1262125" cy="0"/>
          </a:xfrm>
          <a:prstGeom prst="line">
            <a:avLst/>
          </a:prstGeom>
          <a:ln w="76200">
            <a:solidFill>
              <a:srgbClr val="5BD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, pie chart&#10;&#10;Description automatically generated">
            <a:extLst>
              <a:ext uri="{FF2B5EF4-FFF2-40B4-BE49-F238E27FC236}">
                <a16:creationId xmlns:a16="http://schemas.microsoft.com/office/drawing/2014/main" id="{BF80F041-9DBF-9C4C-8F07-EA2191E77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239" y="6185161"/>
            <a:ext cx="1392911" cy="7106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C9D23B-7DC1-DA4B-A6B9-9492DAAAD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295" y="528288"/>
            <a:ext cx="8323091" cy="763972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Trade Gothic Next SR Pro" panose="020F0503040303020004" pitchFamily="34" charset="77"/>
              </a:defRPr>
            </a:lvl1pPr>
          </a:lstStyle>
          <a:p>
            <a:r>
              <a:rPr lang="en-US" dirty="0"/>
              <a:t>CLICK TO EDIT CLIMATE POLICY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8D08B1-34A2-5643-BB8E-5E19D72929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8295" y="1833823"/>
            <a:ext cx="4993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TisaOT-Medi" panose="02010504030101010102" pitchFamily="2" charset="77"/>
                <a:cs typeface="TisaOT-Medi" panose="02010504030101010102" pitchFamily="2" charset="77"/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 b="1" i="0">
                <a:solidFill>
                  <a:schemeClr val="bg1"/>
                </a:solidFill>
                <a:latin typeface="Trade Gothic Next SR Pro" panose="020F0503040303020004" pitchFamily="34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1"/>
                </a:solidFill>
                <a:latin typeface="Trade Gothic Next SR Pro Cn" panose="020F0506040303020004" pitchFamily="34" charset="77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Default Subhead</a:t>
            </a:r>
          </a:p>
          <a:p>
            <a:pPr lvl="1"/>
            <a:r>
              <a:rPr lang="en-US" dirty="0"/>
              <a:t>Default paragraph text</a:t>
            </a:r>
          </a:p>
          <a:p>
            <a:pPr lvl="2"/>
            <a:r>
              <a:rPr lang="en-US" dirty="0"/>
              <a:t>DEFAULT SUBTITLE</a:t>
            </a:r>
          </a:p>
          <a:p>
            <a:pPr lvl="3"/>
            <a:r>
              <a:rPr lang="en-US" dirty="0"/>
              <a:t>Default bulleted list</a:t>
            </a:r>
          </a:p>
          <a:p>
            <a:pPr lvl="4"/>
            <a:r>
              <a:rPr lang="en-US" dirty="0"/>
              <a:t>Default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33761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  <p15:guide id="2" orient="horz" pos="4032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1128">
          <p15:clr>
            <a:srgbClr val="FBAE40"/>
          </p15:clr>
        </p15:guide>
        <p15:guide id="5" orient="horz" pos="696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64">
          <p15:clr>
            <a:srgbClr val="FBAE40"/>
          </p15:clr>
        </p15:guide>
        <p15:guide id="8" pos="3840">
          <p15:clr>
            <a:srgbClr val="FBAE40"/>
          </p15:clr>
        </p15:guide>
        <p15:guide id="9" pos="71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00AC-69F2-BF27-9277-A0CF2F43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A06A-A9DF-6582-FBAF-F2588345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A4DE-70FC-A204-2DA9-50723D84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F5D9-47CC-077D-0604-0E28916F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DBF6-A16F-C2F3-DA91-AEA9F11C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6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7DCA-5DB4-C9BD-94F3-F7C2F7F0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65E0-CB80-E003-519A-6EA4365E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A470C-2894-A1C3-D012-1E871B81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4820A-91BC-B5C9-0072-8A00A3C6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04C3-57BF-65E0-F703-D34269A9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A1E2-0A65-7A61-8FE7-3D6E8E04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2B27D-7CD5-2377-B163-54615704F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24D26-E169-F07A-7D69-5F5F62DD6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54B7F-1684-EF7C-ABE6-6D88D326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737B9-14D0-DCEF-41D6-16D61F0A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41AE2-39ED-8F76-C942-7A1C03BF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7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764B-2E6B-8644-73FE-B793A0F3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65014-4027-BC9D-2195-39D5C109A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8710-9459-08EB-0DCE-389A7BA0E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2CAF1-12FE-14E9-51FC-4C238D12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488E8-0A7F-3829-8F67-B4806EB9F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08A61-470B-A6DB-6A4E-576AB636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27C32-2A83-FD6B-B6DD-090D7078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D7458-196B-7509-7ADE-9C33F4FD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A319-36D3-CDB6-C116-E00D6038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D1386-8AF9-9CBE-69D3-5A6C116B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4A8E6-02ED-FD0F-315A-F78FFB1F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A33F8-B03B-0CFC-1221-D5E9D833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9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73F61-D566-12C4-4C99-FB955EB3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649A2-A9AB-F4EE-F966-C8DA0CCB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9DA36-B913-1D51-0FE3-179560E6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4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23F6-CC27-E448-7466-33FB8683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34A5-A501-BD3F-C8F7-EAE953FE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9A438-94A3-BE04-581D-D485D6AB8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5165B-6F54-E359-3A02-D974B966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2A705-6A51-5896-4C59-96E7866A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7FDF1-138E-2E2B-E327-0B5B0154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43D7-7BAD-9AF0-6FFE-AC32A539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99D4D-8759-C509-9FA2-831C155D7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3217D-1C6C-E0ED-2102-F95CCFC43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BEBCE-61AF-06DB-E042-FB1088DC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56AF6-C11F-CFEF-14AC-02C94ED7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6366-17BF-CBF1-53D0-1DDED87C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2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42934-B697-3ECD-90CC-6E3F4A9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7814-DEC2-E8F8-AED1-31D18BAB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C929-247C-EC18-B3B0-34F9B9869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1BD8-938F-4EE4-A27D-118254D9384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FBE0-A79A-369D-3A6A-8F4D82D70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824B9-B9BD-9C39-95FC-547E5BB6D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1395-F9FD-4B04-AB76-42AA5F061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pnas.org/doi/10.1073/pnas.210580411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pa.gov/fuels-registration-reporting-and-compliance-help/lifecycle-greenhouse-gas-resul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1748-9326/ab9335/meta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E1D68-6F0E-5291-DDBC-3B7CEF758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Docket NO. 22-01-NG Technical Conference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7C336F-3EF0-2B39-A69B-C404F28EBC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3411" y="3591420"/>
            <a:ext cx="7207633" cy="1731693"/>
          </a:xfrm>
        </p:spPr>
        <p:txBody>
          <a:bodyPr/>
          <a:lstStyle/>
          <a:p>
            <a:r>
              <a:rPr lang="en-US" dirty="0"/>
              <a:t>Ben Butterworth</a:t>
            </a:r>
          </a:p>
          <a:p>
            <a:r>
              <a:rPr lang="en-US" dirty="0"/>
              <a:t>Director: Climate, Energy, &amp; Equity Analysis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02/09/2023</a:t>
            </a:r>
          </a:p>
        </p:txBody>
      </p:sp>
    </p:spTree>
    <p:extLst>
      <p:ext uri="{BB962C8B-B14F-4D97-AF65-F5344CB8AC3E}">
        <p14:creationId xmlns:p14="http://schemas.microsoft.com/office/powerpoint/2010/main" val="228306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93F7-2EB2-4549-0819-E30011AE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Methane Leaks from Gas System Cont.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7D8BC-6120-1BF6-1D09-29E77428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49" y="1454185"/>
            <a:ext cx="6630168" cy="137818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C13015-EE9C-D68A-E605-597817ED4792}"/>
              </a:ext>
            </a:extLst>
          </p:cNvPr>
          <p:cNvSpPr txBox="1">
            <a:spLocks/>
          </p:cNvSpPr>
          <p:nvPr/>
        </p:nvSpPr>
        <p:spPr>
          <a:xfrm>
            <a:off x="3298295" y="2955902"/>
            <a:ext cx="7693555" cy="3597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TisaOT-Medi" panose="02010504030101010102" pitchFamily="2" charset="77"/>
                <a:ea typeface="+mn-ea"/>
                <a:cs typeface="TisaOT-Medi" panose="02010504030101010102" pitchFamily="2" charset="77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bg1"/>
                </a:solidFill>
                <a:latin typeface="Trade Gothic Next SR Pro" panose="020F0503040303020004" pitchFamily="34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Trade Gothic Next SR Pro Cn" panose="020F0506040303020004" pitchFamily="34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rade Gothic Next SR Pro" panose="020F0503040303020004" pitchFamily="34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long-term study by Harvard scientists (</a:t>
            </a:r>
            <a:r>
              <a:rPr lang="en-US" sz="2400" dirty="0">
                <a:solidFill>
                  <a:srgbClr val="85D8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Sargent et al., 2021</a:t>
            </a:r>
            <a:r>
              <a:rPr lang="en-US" sz="2400" dirty="0"/>
              <a:t>) found </a:t>
            </a:r>
            <a:r>
              <a:rPr lang="en-US" sz="2400" i="1" dirty="0"/>
              <a:t>6x more </a:t>
            </a:r>
            <a:r>
              <a:rPr lang="en-US" sz="2400" dirty="0"/>
              <a:t>methane leaking into the air in Boston metro than reported in the MA Inventory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Boston metro (28-mile radius) had 4.7% gas leak rate from “well pad to urban consumer”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Using 20-year GWPs, if just 3.0% of gas is lost to atmosphere, GHG impact is equivalent to coal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Study observed </a:t>
            </a:r>
            <a:r>
              <a:rPr lang="en-US" sz="2400" i="1" dirty="0"/>
              <a:t>no changes  </a:t>
            </a:r>
            <a:r>
              <a:rPr lang="en-US" sz="2400" dirty="0"/>
              <a:t>to level of methane emissions in Boston area over period of 8 years despite significant efforts to slow the rate of leaks from the gas system</a:t>
            </a:r>
          </a:p>
        </p:txBody>
      </p:sp>
    </p:spTree>
    <p:extLst>
      <p:ext uri="{BB962C8B-B14F-4D97-AF65-F5344CB8AC3E}">
        <p14:creationId xmlns:p14="http://schemas.microsoft.com/office/powerpoint/2010/main" val="178806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89A6-306B-A814-F2EC-E12DB28D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Out-of-state emissions from fuel production &amp; transmission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13B0-78FF-E3E8-3BF5-66E3B8E3C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23207"/>
            <a:ext cx="7228491" cy="5186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York recently updated GHG accounting practices to 1) Include out-of-state fuel extraction + transmission and 2) Use a 2o-year GWP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dirty="0"/>
              <a:t>Together, both changes increased estimated emissions from natural gas </a:t>
            </a:r>
            <a:r>
              <a:rPr lang="en-US" u="sng" dirty="0"/>
              <a:t>84%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RNG supply chain has been shown to be as, if not more, leak-prone than natural gas supply 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41847-FA88-9E04-2527-7F82C681C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83" y="883578"/>
            <a:ext cx="3647757" cy="52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38C6D-9D62-CBA9-6425-1F2689D7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57" y="2247900"/>
            <a:ext cx="10077900" cy="4361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0DDD1-4C05-CEC8-5232-9C6E9D68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Scenarios: MA 2050 Decarbonization Roadmap Findings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D5949E-DCCA-4C88-D195-D728F284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23207"/>
            <a:ext cx="9696451" cy="5186171"/>
          </a:xfrm>
        </p:spPr>
        <p:txBody>
          <a:bodyPr>
            <a:normAutofit/>
          </a:bodyPr>
          <a:lstStyle/>
          <a:p>
            <a:r>
              <a:rPr lang="en-US" sz="2000" dirty="0"/>
              <a:t>All </a:t>
            </a:r>
            <a:r>
              <a:rPr lang="en-US" sz="2000" dirty="0">
                <a:latin typeface="TisaOT-Medi" panose="02010604040101020102" pitchFamily="50" charset="0"/>
                <a:cs typeface="TisaOT-Medi" panose="02010604040101020102" pitchFamily="50" charset="0"/>
              </a:rPr>
              <a:t>Options Pathway</a:t>
            </a:r>
            <a:r>
              <a:rPr lang="en-US" sz="2000" dirty="0"/>
              <a:t>: </a:t>
            </a:r>
            <a:r>
              <a:rPr lang="en-US" sz="2000" i="1" dirty="0"/>
              <a:t>“Under the most likely assumptions, what is the least-cost deployment of energy system technologies that achieve deep decarbonization?”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6DD9745-1A31-918F-7003-0A1005AFE1C3}"/>
              </a:ext>
            </a:extLst>
          </p:cNvPr>
          <p:cNvSpPr/>
          <p:nvPr/>
        </p:nvSpPr>
        <p:spPr>
          <a:xfrm rot="19472326">
            <a:off x="5540603" y="5600720"/>
            <a:ext cx="953247" cy="16508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92AC0-8594-2F04-D488-305B0CF657B9}"/>
              </a:ext>
            </a:extLst>
          </p:cNvPr>
          <p:cNvSpPr txBox="1"/>
          <p:nvPr/>
        </p:nvSpPr>
        <p:spPr>
          <a:xfrm>
            <a:off x="3748679" y="5928947"/>
            <a:ext cx="1880071" cy="73866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saOT-Medi" panose="02010604040101020102" pitchFamily="50" charset="0"/>
                <a:cs typeface="TisaOT-Medi" panose="02010604040101020102" pitchFamily="50" charset="0"/>
              </a:rPr>
              <a:t>87% reduction in pipeline gas energy compared to 2020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33AEE22-466F-863B-1415-B272E133D872}"/>
              </a:ext>
            </a:extLst>
          </p:cNvPr>
          <p:cNvSpPr/>
          <p:nvPr/>
        </p:nvSpPr>
        <p:spPr>
          <a:xfrm rot="1979097">
            <a:off x="3716792" y="4005883"/>
            <a:ext cx="953247" cy="16508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9C72C-EC00-44DF-2146-5A9C274E9EEC}"/>
              </a:ext>
            </a:extLst>
          </p:cNvPr>
          <p:cNvSpPr txBox="1"/>
          <p:nvPr/>
        </p:nvSpPr>
        <p:spPr>
          <a:xfrm>
            <a:off x="2220510" y="3347528"/>
            <a:ext cx="1613895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saOT-Medi" panose="02010604040101020102" pitchFamily="50" charset="0"/>
                <a:cs typeface="TisaOT-Medi" panose="02010604040101020102" pitchFamily="50" charset="0"/>
              </a:rPr>
              <a:t>No hydrogen to building sector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88F8448-147E-D18B-6CC9-EA23F23603BB}"/>
              </a:ext>
            </a:extLst>
          </p:cNvPr>
          <p:cNvSpPr/>
          <p:nvPr/>
        </p:nvSpPr>
        <p:spPr>
          <a:xfrm rot="3663357">
            <a:off x="765477" y="5140910"/>
            <a:ext cx="864768" cy="17345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60F36-1BE6-27B3-8F06-BCB55FBC3767}"/>
              </a:ext>
            </a:extLst>
          </p:cNvPr>
          <p:cNvSpPr txBox="1"/>
          <p:nvPr/>
        </p:nvSpPr>
        <p:spPr>
          <a:xfrm>
            <a:off x="0" y="4169260"/>
            <a:ext cx="1880071" cy="73866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saOT-Medi" panose="02010604040101020102" pitchFamily="50" charset="0"/>
                <a:cs typeface="TisaOT-Medi" panose="02010604040101020102" pitchFamily="50" charset="0"/>
              </a:rPr>
              <a:t>Biomass feedstocks not used to produce pipeline gas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D128738-0311-06AC-6234-995F3AC2C7D4}"/>
              </a:ext>
            </a:extLst>
          </p:cNvPr>
          <p:cNvSpPr/>
          <p:nvPr/>
        </p:nvSpPr>
        <p:spPr>
          <a:xfrm rot="2559876">
            <a:off x="7898592" y="3012991"/>
            <a:ext cx="864768" cy="1678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4ECE2-D602-DECD-25CE-73A8078DEB39}"/>
              </a:ext>
            </a:extLst>
          </p:cNvPr>
          <p:cNvSpPr txBox="1"/>
          <p:nvPr/>
        </p:nvSpPr>
        <p:spPr>
          <a:xfrm>
            <a:off x="7000875" y="2092810"/>
            <a:ext cx="1880071" cy="73866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saOT-Medi" panose="02010604040101020102" pitchFamily="50" charset="0"/>
                <a:cs typeface="TisaOT-Medi" panose="02010604040101020102" pitchFamily="50" charset="0"/>
              </a:rPr>
              <a:t>90%+ of all building sector end uses electrified</a:t>
            </a:r>
          </a:p>
        </p:txBody>
      </p:sp>
    </p:spTree>
    <p:extLst>
      <p:ext uri="{BB962C8B-B14F-4D97-AF65-F5344CB8AC3E}">
        <p14:creationId xmlns:p14="http://schemas.microsoft.com/office/powerpoint/2010/main" val="13161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DDD1-4C05-CEC8-5232-9C6E9D68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Scenarios: Does Hybrid Heating Have a role?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D5949E-DCCA-4C88-D195-D728F284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295" y="1833823"/>
            <a:ext cx="832309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Hybrid electrification strategies pair heat pumps with a combustion-based back-up heating system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To determine if hybrid heating has a transitional role in Rhode Island’s path towards carbon neutrality, it must be modeled appropriately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Some modeling analyses have favored a hybrid electrification approach to minimize system-wide costs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Why?  One reason: If deployed strategically, back-up heating systems can help reduce future peak electric grid demand during winter cold snaps coinciding with periods of low wind + solar production</a:t>
            </a:r>
          </a:p>
        </p:txBody>
      </p:sp>
    </p:spTree>
    <p:extLst>
      <p:ext uri="{BB962C8B-B14F-4D97-AF65-F5344CB8AC3E}">
        <p14:creationId xmlns:p14="http://schemas.microsoft.com/office/powerpoint/2010/main" val="291085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DDD1-4C05-CEC8-5232-9C6E9D68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Scenarios: Does Hybrid Heating Have a role?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D5949E-DCCA-4C88-D195-D728F284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295" y="1833823"/>
            <a:ext cx="832309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However, there are multiple fuels that can serve that back-up role: Gas, heating oil, propane, wood pellets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Gas is the only back-up option that requires an extensive network of leak-prone pipes</a:t>
            </a:r>
            <a:br>
              <a:rPr lang="en-US" dirty="0"/>
            </a:br>
            <a:endParaRPr lang="en-US" dirty="0"/>
          </a:p>
          <a:p>
            <a:r>
              <a:rPr lang="en-US" sz="2400" b="1" dirty="0"/>
              <a:t>Key Research Questions: </a:t>
            </a:r>
            <a:r>
              <a:rPr lang="en-US" sz="2400" dirty="0"/>
              <a:t>If economy-wide decarbonization pathways analysis is calling for an ~84% reduction in fuel combustion in buildings by 2050 (e.g., MA Roadmap): </a:t>
            </a:r>
          </a:p>
          <a:p>
            <a:pPr lvl="1"/>
            <a:r>
              <a:rPr lang="en-US" sz="2200" dirty="0"/>
              <a:t>Does it make sense to maintain the gas distribution system to serve this back-up function for a handful of days each year? </a:t>
            </a:r>
          </a:p>
          <a:p>
            <a:pPr lvl="1"/>
            <a:r>
              <a:rPr lang="en-US" sz="2200" dirty="0"/>
              <a:t>Or is it more cost-effective to have this back-up role played by some combination of heating oil, propane, and wood pellet systems? </a:t>
            </a:r>
          </a:p>
        </p:txBody>
      </p:sp>
    </p:spTree>
    <p:extLst>
      <p:ext uri="{BB962C8B-B14F-4D97-AF65-F5344CB8AC3E}">
        <p14:creationId xmlns:p14="http://schemas.microsoft.com/office/powerpoint/2010/main" val="254767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50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54017-EB1F-A69C-E39A-FAE8A2C9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20ADD-FB6F-CDA1-F46B-07F36F7A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294" y="1833823"/>
            <a:ext cx="87429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questions for informing the “Abandon or Replace”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What assumptions and inputs are critical to the outputs of the Technical Analysis?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What scenarios for (all) sector-level emissions will allow the state to meet the emissions reduction mandates of the Act? </a:t>
            </a:r>
          </a:p>
        </p:txBody>
      </p:sp>
    </p:spTree>
    <p:extLst>
      <p:ext uri="{BB962C8B-B14F-4D97-AF65-F5344CB8AC3E}">
        <p14:creationId xmlns:p14="http://schemas.microsoft.com/office/powerpoint/2010/main" val="425175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E204-F61A-4B40-BDBF-EE4F47A9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&amp; inputs critical to outputs of technical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307E-65F8-45C7-B085-A6D9B23A5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295" y="1833823"/>
            <a:ext cx="8205846" cy="4351338"/>
          </a:xfrm>
        </p:spPr>
        <p:txBody>
          <a:bodyPr>
            <a:normAutofit/>
          </a:bodyPr>
          <a:lstStyle/>
          <a:p>
            <a:r>
              <a:rPr lang="en-US" dirty="0"/>
              <a:t>Five key assumptions/inputs: </a:t>
            </a:r>
          </a:p>
          <a:p>
            <a:pPr lvl="1"/>
            <a:r>
              <a:rPr lang="en-US" sz="2000" dirty="0"/>
              <a:t>Lifecycle GHG emissions of biofuels </a:t>
            </a:r>
          </a:p>
          <a:p>
            <a:pPr lvl="1"/>
            <a:r>
              <a:rPr lang="en-US" sz="2000" dirty="0"/>
              <a:t>Availability of biofuels </a:t>
            </a:r>
          </a:p>
          <a:p>
            <a:pPr lvl="1"/>
            <a:r>
              <a:rPr lang="en-US" sz="2000" dirty="0"/>
              <a:t>Methane leaks from the gas system</a:t>
            </a:r>
          </a:p>
          <a:p>
            <a:pPr lvl="1"/>
            <a:r>
              <a:rPr lang="en-US" sz="2000" dirty="0"/>
              <a:t>Out-of-state emissions associated with production and transmission of fuels </a:t>
            </a:r>
          </a:p>
          <a:p>
            <a:pPr lvl="1"/>
            <a:r>
              <a:rPr lang="en-US" sz="2000" dirty="0"/>
              <a:t>Global warming potential (GWP) of methane </a:t>
            </a:r>
          </a:p>
          <a:p>
            <a:r>
              <a:rPr lang="en-US" sz="3000" dirty="0"/>
              <a:t>Where high levels of uncertainty exists, sensitivity analysis should be performed</a:t>
            </a:r>
          </a:p>
        </p:txBody>
      </p:sp>
    </p:spTree>
    <p:extLst>
      <p:ext uri="{BB962C8B-B14F-4D97-AF65-F5344CB8AC3E}">
        <p14:creationId xmlns:p14="http://schemas.microsoft.com/office/powerpoint/2010/main" val="228396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E204-F61A-4B40-BDBF-EE4F47A9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Lifecycle GHG Emissions of Biofuels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307E-65F8-45C7-B085-A6D9B23A5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293" y="1833823"/>
            <a:ext cx="865558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Evaluating GHG-reduction potential of biofuels requires lifecycle emissions analysis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However, the RI GHG Inventory currently considers biogenic emissions scope 3, thus not impacting reported state-level emissions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Now is the time to re-think how we approach GHG accounting for biofuels:</a:t>
            </a:r>
          </a:p>
          <a:p>
            <a:pPr lvl="1"/>
            <a:r>
              <a:rPr lang="en-US" sz="2300" b="1" dirty="0"/>
              <a:t>RI </a:t>
            </a:r>
            <a:r>
              <a:rPr lang="en-US" sz="2300" dirty="0"/>
              <a:t>50% biodiesel blend in heating oil by 2030 requirement </a:t>
            </a:r>
          </a:p>
          <a:p>
            <a:pPr lvl="1"/>
            <a:r>
              <a:rPr lang="en-US" sz="2300" dirty="0"/>
              <a:t>MA Future of Gas pathways envisioning 60%+ of energy flowing through the gas distribution system to be RNG by 2050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0AE9-DEE8-7DAD-9605-35837F49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GHG Emissions of Biofuels Cont.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B9652-5B7D-5FB1-083B-A0C60C6E6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203" y="999902"/>
            <a:ext cx="6950294" cy="505350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8549F0-EF06-EC5E-EE3A-1D23BA03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23208"/>
            <a:ext cx="455059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Lifecycle GHG emissions of biofuels vary widely, as EPA’s Renewable Fuel Standard demonstrates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Overwhelming majority of biofuels show positive net GHG emissions, with some exceeding emissions from fossil fuels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F11BC9-5B3A-A0A0-F3CA-D4100E722989}"/>
              </a:ext>
            </a:extLst>
          </p:cNvPr>
          <p:cNvSpPr txBox="1">
            <a:spLocks/>
          </p:cNvSpPr>
          <p:nvPr/>
        </p:nvSpPr>
        <p:spPr>
          <a:xfrm>
            <a:off x="5018285" y="6053403"/>
            <a:ext cx="5978443" cy="306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TisaOT-Medi" panose="02010504030101010102" pitchFamily="2" charset="77"/>
                <a:ea typeface="+mn-ea"/>
                <a:cs typeface="TisaOT-Medi" panose="02010504030101010102" pitchFamily="2" charset="77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bg1"/>
                </a:solidFill>
                <a:latin typeface="Trade Gothic Next SR Pro" panose="020F0503040303020004" pitchFamily="34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Trade Gothic Next SR Pro Cn" panose="020F0506040303020004" pitchFamily="34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rade Gothic Next SR Pro" panose="020F0503040303020004" pitchFamily="34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https://www.epa.gov/fuels-registration-reporting-and-compliance-help/lifecycle-greenhouse-gas-results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68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11D3-03FC-A9F2-8005-E4BDA493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Biofuels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4842-27D0-FA3F-C177-DF584AB3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294" y="1833823"/>
            <a:ext cx="8646657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/>
              <a:t>Combusting biogas where it is created (e.g., WWTP, landfill) is often less GHG intensive on a lifecycle basis than upgrading biogas to RNG, due to methane leaks along RNG supply chain </a:t>
            </a:r>
          </a:p>
          <a:p>
            <a:pPr lvl="1"/>
            <a:r>
              <a:rPr lang="en-US" sz="2900" dirty="0"/>
              <a:t>Biogas CHP serving as dispatchable electricity generation to compliment variable renewable generation will likely be highest value use of biogas in many instances </a:t>
            </a:r>
            <a:br>
              <a:rPr lang="en-US" sz="2200" dirty="0"/>
            </a:br>
            <a:endParaRPr lang="en-US" sz="2200" dirty="0"/>
          </a:p>
          <a:p>
            <a:r>
              <a:rPr lang="en-US" sz="3100" dirty="0"/>
              <a:t>Producing RNG form intentionally produced methane (e.g., biomass gasification) is not a viable climate solution given methane leaks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True “waste methane” available for RNG production is &lt;1% of current U.S. natural gas demand (Grubert, 2020) 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See </a:t>
            </a:r>
            <a:r>
              <a:rPr lang="en-US" sz="31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Emily Grubert paper</a:t>
            </a:r>
            <a:r>
              <a:rPr lang="en-US" sz="3100" dirty="0"/>
              <a:t>: </a:t>
            </a:r>
            <a:r>
              <a:rPr lang="en-US" sz="3100" i="1" dirty="0"/>
              <a:t>“At scale, renewable natural gas system could be climate intensive: the influence of methane feedstock and leakage rates” </a:t>
            </a:r>
          </a:p>
        </p:txBody>
      </p:sp>
    </p:spTree>
    <p:extLst>
      <p:ext uri="{BB962C8B-B14F-4D97-AF65-F5344CB8AC3E}">
        <p14:creationId xmlns:p14="http://schemas.microsoft.com/office/powerpoint/2010/main" val="140212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F3B5-20C1-4FEF-A0BE-162AE96B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Biofuels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DDD6-3ACF-0694-B9A6-32DDE03B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23208"/>
            <a:ext cx="4495800" cy="5285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per capita  basis, biomass resources in New England are about ¼ that of national average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Thus, determining RI’s fair share of these limited resources is critical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 20-80 analysis allocated Eastern U.S. biomass based on </a:t>
            </a:r>
            <a:r>
              <a:rPr lang="en-US" i="1" dirty="0"/>
              <a:t>state population</a:t>
            </a:r>
            <a:r>
              <a:rPr lang="en-US" dirty="0"/>
              <a:t>, rather than relative concentrations of </a:t>
            </a:r>
            <a:r>
              <a:rPr lang="en-US" i="1" dirty="0"/>
              <a:t>difficult-to-electrify sectors </a:t>
            </a:r>
            <a:r>
              <a:rPr lang="en-US" dirty="0"/>
              <a:t>in each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1AFA3-A694-FCF6-08A3-A5987A99E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07" y="1324297"/>
            <a:ext cx="6872498" cy="48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E204-F61A-4B40-BDBF-EE4F47A9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Methane Leaks from Gas Distribution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307E-65F8-45C7-B085-A6D9B23A5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23207"/>
            <a:ext cx="4293743" cy="51861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Disconnect between levels of unaccounted for gas and estimated main and services leaks captured in RI GHG inventory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2020, unaccounted for gas 5.1 x higher than estimated main and service leaks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Methane leak reduction benefit of replacing cast iron and unprotected steel mains unclear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9DF7C-BD88-9915-8D51-0AB2C8C72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43" y="1167389"/>
            <a:ext cx="6436153" cy="3924647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18F4ABE-4061-FA0D-A0DA-A12C5BB610E5}"/>
              </a:ext>
            </a:extLst>
          </p:cNvPr>
          <p:cNvGraphicFramePr>
            <a:graphicFrameLocks noGrp="1"/>
          </p:cNvGraphicFramePr>
          <p:nvPr/>
        </p:nvGraphicFramePr>
        <p:xfrm>
          <a:off x="5991569" y="5139661"/>
          <a:ext cx="4293743" cy="165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294">
                  <a:extLst>
                    <a:ext uri="{9D8B030D-6E8A-4147-A177-3AD203B41FA5}">
                      <a16:colId xmlns:a16="http://schemas.microsoft.com/office/drawing/2014/main" val="81440977"/>
                    </a:ext>
                  </a:extLst>
                </a:gridCol>
                <a:gridCol w="2160449">
                  <a:extLst>
                    <a:ext uri="{9D8B030D-6E8A-4147-A177-3AD203B41FA5}">
                      <a16:colId xmlns:a16="http://schemas.microsoft.com/office/drawing/2014/main" val="296360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% Change Main Miles: 2016-2020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45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Cast 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-12.6%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26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Unprotected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-24.0%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23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+15.9%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40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1007</Words>
  <Application>Microsoft Office PowerPoint</Application>
  <PresentationFormat>Widescreen</PresentationFormat>
  <Paragraphs>84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TisaOT-Medi</vt:lpstr>
      <vt:lpstr>Trade Gothic Next SR Pro</vt:lpstr>
      <vt:lpstr>Trade Gothic Next SR Pro Cn</vt:lpstr>
      <vt:lpstr>Office Theme</vt:lpstr>
      <vt:lpstr>PowerPoint Presentation</vt:lpstr>
      <vt:lpstr>PowerPoint Presentation</vt:lpstr>
      <vt:lpstr>Key Questions</vt:lpstr>
      <vt:lpstr>Assumptions &amp; inputs critical to outputs of technical analysis </vt:lpstr>
      <vt:lpstr>Lifecycle GHG Emissions of Biofuels</vt:lpstr>
      <vt:lpstr>Lifecycle GHG Emissions of Biofuels Cont.</vt:lpstr>
      <vt:lpstr>Availability of Biofuels </vt:lpstr>
      <vt:lpstr>Availability of Biofuels Cont. </vt:lpstr>
      <vt:lpstr>Methane Leaks from Gas Distribution System</vt:lpstr>
      <vt:lpstr>Methane Leaks from Gas System Cont.</vt:lpstr>
      <vt:lpstr>Out-of-state emissions from fuel production &amp; transmission </vt:lpstr>
      <vt:lpstr>Scenarios: MA 2050 Decarbonization Roadmap Findings</vt:lpstr>
      <vt:lpstr>Scenarios: Does Hybrid Heating Have a role? </vt:lpstr>
      <vt:lpstr>Scenarios: Does Hybrid Heating Have a role?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Butterworth</dc:creator>
  <cp:lastModifiedBy>Ben Butterworth</cp:lastModifiedBy>
  <cp:revision>1</cp:revision>
  <dcterms:created xsi:type="dcterms:W3CDTF">2023-02-08T19:39:14Z</dcterms:created>
  <dcterms:modified xsi:type="dcterms:W3CDTF">2023-02-08T19:41:30Z</dcterms:modified>
</cp:coreProperties>
</file>