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147469605" r:id="rId5"/>
    <p:sldId id="2147469587" r:id="rId6"/>
    <p:sldId id="2147469621" r:id="rId7"/>
    <p:sldId id="2147469608" r:id="rId8"/>
    <p:sldId id="2147469626" r:id="rId9"/>
    <p:sldId id="2147469607" r:id="rId10"/>
    <p:sldId id="2147469627" r:id="rId11"/>
    <p:sldId id="2147469624" r:id="rId12"/>
    <p:sldId id="2147469628" r:id="rId13"/>
    <p:sldId id="2147469616" r:id="rId14"/>
    <p:sldId id="2147469620" r:id="rId15"/>
    <p:sldId id="2147469398" r:id="rId16"/>
    <p:sldId id="2147469395" r:id="rId17"/>
    <p:sldId id="2147469396" r:id="rId18"/>
    <p:sldId id="2147469602" r:id="rId19"/>
    <p:sldId id="2147469392" r:id="rId20"/>
    <p:sldId id="2147469394" r:id="rId21"/>
    <p:sldId id="2147469600" r:id="rId22"/>
    <p:sldId id="2147469625"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72D205-9F93-4412-A74E-224D301C73DE}" name="Ramsell, Kim (Contractor)" initials="RK(" userId="S::KMRamsell@pplweb.com::cd6cd4ed-6b17-4257-a009-52fe53d564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0FF"/>
    <a:srgbClr val="B1C6D9"/>
    <a:srgbClr val="C7E5DB"/>
    <a:srgbClr val="97999B"/>
    <a:srgbClr val="DAA600"/>
    <a:srgbClr val="E6BA00"/>
    <a:srgbClr val="001489"/>
    <a:srgbClr val="24908D"/>
    <a:srgbClr val="0085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A1784-DC48-4AFA-81AE-D68F4900579E}" v="3" dt="2023-05-09T13:31:29.02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3772" autoAdjust="0"/>
  </p:normalViewPr>
  <p:slideViewPr>
    <p:cSldViewPr snapToGrid="0" snapToObjects="1">
      <p:cViewPr varScale="1">
        <p:scale>
          <a:sx n="93" d="100"/>
          <a:sy n="93" d="100"/>
        </p:scale>
        <p:origin x="438" y="8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presProps" Target="presProps.xml" Id="rId26"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tableStyles" Target="tableStyles.xml" Id="rId29"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notesMaster" Target="notesMasters/notesMaster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theme" Target="theme/theme1.xml" Id="rId28" /><Relationship Type="http://schemas.openxmlformats.org/officeDocument/2006/relationships/slide" Target="slides/slide6.xml" Id="rId10" /><Relationship Type="http://schemas.openxmlformats.org/officeDocument/2006/relationships/slide" Target="slides/slide15.xml" Id="rId19" /><Relationship Type="http://schemas.microsoft.com/office/2018/10/relationships/authors" Target="author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viewProps" Target="viewProps.xml" Id="rId27" /><Relationship Type="http://schemas.microsoft.com/office/2015/10/relationships/revisionInfo" Target="revisionInfo.xml" Id="rId3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663BC14-7EA0-4DC7-9D27-2DC6141630B3}" type="datetimeFigureOut">
              <a:rPr lang="en-US" smtClean="0"/>
              <a:t>5/9/2023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37C92E5-72E9-4DAD-B4C6-1FA843A66445}" type="slidenum">
              <a:rPr lang="en-US" smtClean="0"/>
              <a:t>‹#›</a:t>
            </a:fld>
            <a:endParaRPr lang="en-US" dirty="0"/>
          </a:p>
        </p:txBody>
      </p:sp>
    </p:spTree>
    <p:extLst>
      <p:ext uri="{BB962C8B-B14F-4D97-AF65-F5344CB8AC3E}">
        <p14:creationId xmlns:p14="http://schemas.microsoft.com/office/powerpoint/2010/main" val="208457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1128683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4146263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9562252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99894231"/>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58324187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0573597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63114391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10482439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884484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086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HITE">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B40BA842-3C4B-EA49-83EB-9021338A0B28}"/>
              </a:ext>
            </a:extLst>
          </p:cNvPr>
          <p:cNvPicPr>
            <a:picLocks noChangeAspect="1"/>
          </p:cNvPicPr>
          <p:nvPr userDrawn="1"/>
        </p:nvPicPr>
        <p:blipFill rotWithShape="1">
          <a:blip r:embed="rId2"/>
          <a:srcRect l="12593" r="17863"/>
          <a:stretch/>
        </p:blipFill>
        <p:spPr>
          <a:xfrm>
            <a:off x="-10361" y="463255"/>
            <a:ext cx="12212722" cy="5931490"/>
          </a:xfrm>
          <a:prstGeom prst="rect">
            <a:avLst/>
          </a:prstGeom>
        </p:spPr>
      </p:pic>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Tree>
    <p:extLst>
      <p:ext uri="{BB962C8B-B14F-4D97-AF65-F5344CB8AC3E}">
        <p14:creationId xmlns:p14="http://schemas.microsoft.com/office/powerpoint/2010/main" val="311529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F1546-10E8-5E4D-A074-87A56F8FC3BC}"/>
              </a:ext>
            </a:extLst>
          </p:cNvPr>
          <p:cNvSpPr/>
          <p:nvPr userDrawn="1"/>
        </p:nvSpPr>
        <p:spPr>
          <a:xfrm>
            <a:off x="-10362" y="1232996"/>
            <a:ext cx="12212721" cy="4048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12E1E73-41E0-2D42-BF69-B1A3529CD044}"/>
              </a:ext>
            </a:extLst>
          </p:cNvPr>
          <p:cNvPicPr>
            <a:picLocks noChangeAspect="1"/>
          </p:cNvPicPr>
          <p:nvPr userDrawn="1"/>
        </p:nvPicPr>
        <p:blipFill rotWithShape="1">
          <a:blip r:embed="rId2"/>
          <a:srcRect l="13884" t="24712" r="17006" b="8139"/>
          <a:stretch/>
        </p:blipFill>
        <p:spPr>
          <a:xfrm>
            <a:off x="-10361" y="1232997"/>
            <a:ext cx="12192000" cy="4048874"/>
          </a:xfrm>
          <a:prstGeom prst="rect">
            <a:avLst/>
          </a:prstGeom>
          <a:noFill/>
        </p:spPr>
      </p:pic>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5670790"/>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709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CURRE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F1546-10E8-5E4D-A074-87A56F8FC3BC}"/>
              </a:ext>
            </a:extLst>
          </p:cNvPr>
          <p:cNvSpPr/>
          <p:nvPr userDrawn="1"/>
        </p:nvSpPr>
        <p:spPr>
          <a:xfrm>
            <a:off x="-10362" y="1232996"/>
            <a:ext cx="12212721" cy="4048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5670790"/>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descr="Shape, polygon&#10;&#10;Description automatically generated">
            <a:extLst>
              <a:ext uri="{FF2B5EF4-FFF2-40B4-BE49-F238E27FC236}">
                <a16:creationId xmlns:a16="http://schemas.microsoft.com/office/drawing/2014/main" id="{8B98D5C9-7855-B147-8D8C-E385A22A0068}"/>
              </a:ext>
            </a:extLst>
          </p:cNvPr>
          <p:cNvPicPr>
            <a:picLocks noChangeAspect="1"/>
          </p:cNvPicPr>
          <p:nvPr userDrawn="1"/>
        </p:nvPicPr>
        <p:blipFill rotWithShape="1">
          <a:blip r:embed="rId3">
            <a:alphaModFix/>
          </a:blip>
          <a:srcRect l="1148" r="2016"/>
          <a:stretch/>
        </p:blipFill>
        <p:spPr>
          <a:xfrm>
            <a:off x="-10362" y="1472211"/>
            <a:ext cx="12204839" cy="3570443"/>
          </a:xfrm>
          <a:prstGeom prst="rect">
            <a:avLst/>
          </a:prstGeom>
        </p:spPr>
      </p:pic>
    </p:spTree>
    <p:extLst>
      <p:ext uri="{BB962C8B-B14F-4D97-AF65-F5344CB8AC3E}">
        <p14:creationId xmlns:p14="http://schemas.microsoft.com/office/powerpoint/2010/main" val="378869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B40BA842-3C4B-EA49-83EB-9021338A0B28}"/>
              </a:ext>
            </a:extLst>
          </p:cNvPr>
          <p:cNvPicPr>
            <a:picLocks noChangeAspect="1"/>
          </p:cNvPicPr>
          <p:nvPr userDrawn="1"/>
        </p:nvPicPr>
        <p:blipFill rotWithShape="1">
          <a:blip r:embed="rId2"/>
          <a:srcRect l="12594" t="10952" r="17981"/>
          <a:stretch/>
        </p:blipFill>
        <p:spPr>
          <a:xfrm>
            <a:off x="0" y="-1"/>
            <a:ext cx="12192000" cy="5281871"/>
          </a:xfrm>
          <a:prstGeom prst="rect">
            <a:avLst/>
          </a:prstGeom>
        </p:spPr>
      </p:pic>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4905905"/>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5632743"/>
            <a:ext cx="7911177" cy="51745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1264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 WATERMAR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1251573"/>
            <a:ext cx="11135214" cy="524865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53938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urrents Watermar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1251573"/>
            <a:ext cx="11135214" cy="524865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3475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BC15AB1-5417-3B4E-9ECF-AE00967635EE}"/>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lvl1pPr>
          </a:lstStyle>
          <a:p>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72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Currents Photo">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3BC58BA6-5866-D145-B863-1055CBBFC43A}"/>
              </a:ext>
            </a:extLst>
          </p:cNvPr>
          <p:cNvSpPr>
            <a:spLocks noGrp="1"/>
          </p:cNvSpPr>
          <p:nvPr>
            <p:ph type="pic" sz="quarter" idx="11"/>
          </p:nvPr>
        </p:nvSpPr>
        <p:spPr>
          <a:xfrm>
            <a:off x="545252" y="1320492"/>
            <a:ext cx="11194464" cy="5058185"/>
          </a:xfrm>
          <a:prstGeom prst="rect">
            <a:avLst/>
          </a:prstGeom>
        </p:spPr>
        <p:txBody>
          <a:bodyPr/>
          <a:lstStyle>
            <a:lvl1pPr marL="0" indent="0">
              <a:buNone/>
              <a:defRPr sz="2000"/>
            </a:lvl1pPr>
          </a:lstStyle>
          <a:p>
            <a:endParaRPr lang="en-US" dirty="0"/>
          </a:p>
        </p:txBody>
      </p:sp>
    </p:spTree>
    <p:extLst>
      <p:ext uri="{BB962C8B-B14F-4D97-AF65-F5344CB8AC3E}">
        <p14:creationId xmlns:p14="http://schemas.microsoft.com/office/powerpoint/2010/main" val="149436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 GRA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B95F9-A4C0-8E43-99A1-CAC8A166603F}"/>
              </a:ext>
            </a:extLst>
          </p:cNvPr>
          <p:cNvSpPr/>
          <p:nvPr userDrawn="1"/>
        </p:nvSpPr>
        <p:spPr>
          <a:xfrm>
            <a:off x="-10362" y="0"/>
            <a:ext cx="12212721" cy="6642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204FFF6-2BCF-7C47-A892-6CDE8EFAB9A6}"/>
              </a:ext>
            </a:extLst>
          </p:cNvPr>
          <p:cNvPicPr>
            <a:picLocks noChangeAspect="1"/>
          </p:cNvPicPr>
          <p:nvPr userDrawn="1"/>
        </p:nvPicPr>
        <p:blipFill>
          <a:blip r:embed="rId2"/>
          <a:srcRect/>
          <a:stretch/>
        </p:blipFill>
        <p:spPr>
          <a:xfrm>
            <a:off x="9718158" y="215444"/>
            <a:ext cx="2296632" cy="802107"/>
          </a:xfrm>
          <a:prstGeom prst="rect">
            <a:avLst/>
          </a:prstGeom>
        </p:spPr>
      </p:pic>
      <p:sp>
        <p:nvSpPr>
          <p:cNvPr id="9" name="Chart Placeholder 3">
            <a:extLst>
              <a:ext uri="{FF2B5EF4-FFF2-40B4-BE49-F238E27FC236}">
                <a16:creationId xmlns:a16="http://schemas.microsoft.com/office/drawing/2014/main" id="{8829761D-E115-2E4B-AAF3-2A5CAA22947F}"/>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solidFill>
                  <a:schemeClr val="bg1"/>
                </a:solidFill>
              </a:defRPr>
            </a:lvl1pPr>
          </a:lstStyle>
          <a:p>
            <a:endParaRPr lang="en-US" dirty="0"/>
          </a:p>
        </p:txBody>
      </p:sp>
    </p:spTree>
    <p:extLst>
      <p:ext uri="{BB962C8B-B14F-4D97-AF65-F5344CB8AC3E}">
        <p14:creationId xmlns:p14="http://schemas.microsoft.com/office/powerpoint/2010/main" val="27299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B95F9-A4C0-8E43-99A1-CAC8A166603F}"/>
              </a:ext>
            </a:extLst>
          </p:cNvPr>
          <p:cNvSpPr/>
          <p:nvPr userDrawn="1"/>
        </p:nvSpPr>
        <p:spPr>
          <a:xfrm>
            <a:off x="-10362" y="0"/>
            <a:ext cx="12212721" cy="6642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46221"/>
          </a:xfrm>
          <a:prstGeom prst="rect">
            <a:avLst/>
          </a:prstGeom>
          <a:noFill/>
        </p:spPr>
        <p:txBody>
          <a:bodyPr wrap="square" rtlCol="0">
            <a:spAutoFit/>
          </a:bodyPr>
          <a:lstStyle/>
          <a:p>
            <a:pPr algn="ctr"/>
            <a:fld id="{57D57EC9-00B0-8942-A147-2901AF5EA0F7}" type="slidenum">
              <a:rPr lang="en-US" sz="1000" smtClean="0">
                <a:solidFill>
                  <a:schemeClr val="bg1">
                    <a:lumMod val="50000"/>
                  </a:schemeClr>
                </a:solidFill>
              </a:rPr>
              <a:pPr algn="ctr"/>
              <a:t>‹#›</a:t>
            </a:fld>
            <a:endParaRPr lang="en-US" sz="1000" dirty="0">
              <a:solidFill>
                <a:schemeClr val="bg1">
                  <a:lumMod val="50000"/>
                </a:schemeClr>
              </a:solidFill>
            </a:endParaRPr>
          </a:p>
        </p:txBody>
      </p:sp>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204FFF6-2BCF-7C47-A892-6CDE8EFAB9A6}"/>
              </a:ext>
            </a:extLst>
          </p:cNvPr>
          <p:cNvPicPr>
            <a:picLocks noChangeAspect="1"/>
          </p:cNvPicPr>
          <p:nvPr userDrawn="1"/>
        </p:nvPicPr>
        <p:blipFill>
          <a:blip r:embed="rId2"/>
          <a:srcRect/>
          <a:stretch/>
        </p:blipFill>
        <p:spPr>
          <a:xfrm>
            <a:off x="9718158" y="215444"/>
            <a:ext cx="2296632" cy="802107"/>
          </a:xfrm>
          <a:prstGeom prst="rect">
            <a:avLst/>
          </a:prstGeom>
        </p:spPr>
      </p:pic>
      <p:sp>
        <p:nvSpPr>
          <p:cNvPr id="9" name="Chart Placeholder 3">
            <a:extLst>
              <a:ext uri="{FF2B5EF4-FFF2-40B4-BE49-F238E27FC236}">
                <a16:creationId xmlns:a16="http://schemas.microsoft.com/office/drawing/2014/main" id="{8829761D-E115-2E4B-AAF3-2A5CAA22947F}"/>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solidFill>
                  <a:schemeClr val="bg1"/>
                </a:solidFill>
              </a:defRPr>
            </a:lvl1pPr>
          </a:lstStyle>
          <a:p>
            <a:endParaRPr lang="en-US" dirty="0"/>
          </a:p>
        </p:txBody>
      </p:sp>
    </p:spTree>
    <p:extLst>
      <p:ext uri="{BB962C8B-B14F-4D97-AF65-F5344CB8AC3E}">
        <p14:creationId xmlns:p14="http://schemas.microsoft.com/office/powerpoint/2010/main" val="29527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F1546-10E8-5E4D-A074-87A56F8FC3BC}"/>
              </a:ext>
            </a:extLst>
          </p:cNvPr>
          <p:cNvSpPr/>
          <p:nvPr userDrawn="1"/>
        </p:nvSpPr>
        <p:spPr>
          <a:xfrm>
            <a:off x="-10362" y="1232996"/>
            <a:ext cx="12212721" cy="4048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1" name="Picture 10" descr="Icon&#10;&#10;Description automatically generated">
            <a:extLst>
              <a:ext uri="{FF2B5EF4-FFF2-40B4-BE49-F238E27FC236}">
                <a16:creationId xmlns:a16="http://schemas.microsoft.com/office/drawing/2014/main" id="{B40BA842-3C4B-EA49-83EB-9021338A0B28}"/>
              </a:ext>
            </a:extLst>
          </p:cNvPr>
          <p:cNvPicPr>
            <a:picLocks noChangeAspect="1"/>
          </p:cNvPicPr>
          <p:nvPr userDrawn="1"/>
        </p:nvPicPr>
        <p:blipFill rotWithShape="1">
          <a:blip r:embed="rId2"/>
          <a:srcRect l="12594" t="23427" r="17981" b="8312"/>
          <a:stretch/>
        </p:blipFill>
        <p:spPr>
          <a:xfrm>
            <a:off x="-10362" y="1232997"/>
            <a:ext cx="12192000" cy="4048874"/>
          </a:xfrm>
          <a:prstGeom prst="rect">
            <a:avLst/>
          </a:prstGeom>
        </p:spPr>
      </p:pic>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5670790"/>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97810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6C102C-0381-424C-91C6-977CD28DC264}"/>
              </a:ext>
            </a:extLst>
          </p:cNvPr>
          <p:cNvSpPr txBox="1"/>
          <p:nvPr userDrawn="1"/>
        </p:nvSpPr>
        <p:spPr>
          <a:xfrm>
            <a:off x="0" y="6642556"/>
            <a:ext cx="3409950" cy="215444"/>
          </a:xfrm>
          <a:prstGeom prst="rect">
            <a:avLst/>
          </a:prstGeom>
          <a:noFill/>
        </p:spPr>
        <p:txBody>
          <a:bodyPr wrap="square" rtlCol="0">
            <a:spAutoFit/>
          </a:bodyPr>
          <a:lstStyle/>
          <a:p>
            <a:r>
              <a:rPr lang="en-US" sz="8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BUSINESS USE   ©</a:t>
            </a:r>
            <a:r>
              <a:rPr lang="en-US" sz="800" dirty="0">
                <a:solidFill>
                  <a:schemeClr val="bg1">
                    <a:lumMod val="50000"/>
                  </a:schemeClr>
                </a:solidFill>
                <a:latin typeface="Arial" panose="020B0604020202020204" pitchFamily="34" charset="0"/>
                <a:cs typeface="Arial" panose="020B0604020202020204" pitchFamily="34" charset="0"/>
              </a:rPr>
              <a:t>Rhode Island Energy</a:t>
            </a:r>
          </a:p>
        </p:txBody>
      </p:sp>
    </p:spTree>
    <p:extLst>
      <p:ext uri="{BB962C8B-B14F-4D97-AF65-F5344CB8AC3E}">
        <p14:creationId xmlns:p14="http://schemas.microsoft.com/office/powerpoint/2010/main" val="238494898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3" r:id="rId4"/>
    <p:sldLayoutId id="2147483658" r:id="rId5"/>
    <p:sldLayoutId id="2147483665" r:id="rId6"/>
    <p:sldLayoutId id="2147483659" r:id="rId7"/>
    <p:sldLayoutId id="2147483670" r:id="rId8"/>
    <p:sldLayoutId id="2147483661" r:id="rId9"/>
    <p:sldLayoutId id="2147483662" r:id="rId10"/>
    <p:sldLayoutId id="214748366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7.png"/><Relationship Id="rId21" Type="http://schemas.openxmlformats.org/officeDocument/2006/relationships/image" Target="../media/image25.svg"/><Relationship Id="rId7" Type="http://schemas.openxmlformats.org/officeDocument/2006/relationships/image" Target="../media/image9.png"/><Relationship Id="rId12" Type="http://schemas.openxmlformats.org/officeDocument/2006/relationships/image" Target="../media/image16.svg"/><Relationship Id="rId17" Type="http://schemas.openxmlformats.org/officeDocument/2006/relationships/image" Target="../media/image14.png"/><Relationship Id="rId25" Type="http://schemas.openxmlformats.org/officeDocument/2006/relationships/image" Target="../media/image29.svg"/><Relationship Id="rId2" Type="http://schemas.openxmlformats.org/officeDocument/2006/relationships/notesSlide" Target="../notesSlides/notesSlide3.xml"/><Relationship Id="rId16" Type="http://schemas.openxmlformats.org/officeDocument/2006/relationships/image" Target="../media/image20.svg"/><Relationship Id="rId20"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1.png"/><Relationship Id="rId24"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27.svg"/><Relationship Id="rId10" Type="http://schemas.openxmlformats.org/officeDocument/2006/relationships/image" Target="../media/image14.sv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0.png"/><Relationship Id="rId14" Type="http://schemas.openxmlformats.org/officeDocument/2006/relationships/image" Target="../media/image18.svg"/><Relationship Id="rId2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iphone-phone-smartphone-mobile-2464968/"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D019F930-6B99-1D46-8B95-C096F33B7F18}"/>
              </a:ext>
            </a:extLst>
          </p:cNvPr>
          <p:cNvSpPr>
            <a:spLocks noGrp="1"/>
          </p:cNvSpPr>
          <p:nvPr>
            <p:ph type="body" sz="quarter" idx="10"/>
          </p:nvPr>
        </p:nvSpPr>
        <p:spPr>
          <a:xfrm>
            <a:off x="556828" y="5079525"/>
            <a:ext cx="11463482" cy="517452"/>
          </a:xfrm>
        </p:spPr>
        <p:txBody>
          <a:bodyPr/>
          <a:lstStyle/>
          <a:p>
            <a:pPr marR="1004570">
              <a:spcBef>
                <a:spcPts val="355"/>
              </a:spcBef>
              <a:spcAft>
                <a:spcPts val="0"/>
              </a:spcAft>
            </a:pPr>
            <a:r>
              <a:rPr lang="en-US" b="1" dirty="0"/>
              <a:t>Advanced Meter Functionality </a:t>
            </a:r>
          </a:p>
          <a:p>
            <a:pPr marR="1004570">
              <a:spcBef>
                <a:spcPts val="355"/>
              </a:spcBef>
              <a:spcAft>
                <a:spcPts val="0"/>
              </a:spcAft>
            </a:pPr>
            <a:r>
              <a:rPr lang="en-US" b="1" dirty="0"/>
              <a:t>RI Public Utility Commission Technical Session</a:t>
            </a:r>
          </a:p>
        </p:txBody>
      </p:sp>
      <p:sp>
        <p:nvSpPr>
          <p:cNvPr id="3" name="Text Placeholder 2" descr="" title="">
            <a:extLst>
              <a:ext uri="{FF2B5EF4-FFF2-40B4-BE49-F238E27FC236}">
                <a16:creationId xmlns:a16="http://schemas.microsoft.com/office/drawing/2014/main" id="{AFF911A1-727D-4548-A9EF-CCC6120565FF}"/>
              </a:ext>
            </a:extLst>
          </p:cNvPr>
          <p:cNvSpPr>
            <a:spLocks noGrp="1"/>
          </p:cNvSpPr>
          <p:nvPr>
            <p:ph type="body" sz="quarter" idx="11"/>
          </p:nvPr>
        </p:nvSpPr>
        <p:spPr>
          <a:xfrm>
            <a:off x="556826" y="6166581"/>
            <a:ext cx="7911177" cy="517452"/>
          </a:xfrm>
        </p:spPr>
        <p:txBody>
          <a:bodyPr/>
          <a:lstStyle/>
          <a:p>
            <a:r>
              <a:rPr lang="en-US" dirty="0"/>
              <a:t>May 10, 2023</a:t>
            </a:r>
            <a:endParaRPr lang="en-US" dirty="0">
              <a:solidFill>
                <a:srgbClr val="FF0000"/>
              </a:solidFill>
            </a:endParaRPr>
          </a:p>
        </p:txBody>
      </p:sp>
    </p:spTree>
    <p:extLst>
      <p:ext uri="{BB962C8B-B14F-4D97-AF65-F5344CB8AC3E}">
        <p14:creationId xmlns:p14="http://schemas.microsoft.com/office/powerpoint/2010/main" val="352607356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DAECDC6D-C756-9837-70D7-10C6AE7614FB}"/>
              </a:ext>
            </a:extLst>
          </p:cNvPr>
          <p:cNvSpPr>
            <a:spLocks noGrp="1"/>
          </p:cNvSpPr>
          <p:nvPr>
            <p:ph type="body" sz="quarter" idx="10"/>
          </p:nvPr>
        </p:nvSpPr>
        <p:spPr>
          <a:xfrm>
            <a:off x="545252" y="294816"/>
            <a:ext cx="9251891" cy="517452"/>
          </a:xfrm>
        </p:spPr>
        <p:txBody>
          <a:bodyPr/>
          <a:lstStyle/>
          <a:p>
            <a:r>
              <a:rPr lang="en-US" dirty="0">
                <a:cs typeface="Calibri" panose="020F0502020204030204" pitchFamily="34" charset="0"/>
              </a:rPr>
              <a:t>RIE AMF Advantages over PPL PA and PPL KY</a:t>
            </a:r>
          </a:p>
        </p:txBody>
      </p:sp>
      <p:sp>
        <p:nvSpPr>
          <p:cNvPr id="3" name="Text Placeholder 2" descr="" title="">
            <a:extLst>
              <a:ext uri="{FF2B5EF4-FFF2-40B4-BE49-F238E27FC236}">
                <a16:creationId xmlns:a16="http://schemas.microsoft.com/office/drawing/2014/main" id="{C8EDE239-A93D-BCBC-3BAC-4B48952626CD}"/>
              </a:ext>
            </a:extLst>
          </p:cNvPr>
          <p:cNvSpPr>
            <a:spLocks noGrp="1"/>
          </p:cNvSpPr>
          <p:nvPr>
            <p:ph type="body" sz="quarter" idx="11"/>
          </p:nvPr>
        </p:nvSpPr>
        <p:spPr>
          <a:xfrm>
            <a:off x="6096000" y="904424"/>
            <a:ext cx="5899420" cy="5087673"/>
          </a:xfrm>
        </p:spPr>
        <p:txBody>
          <a:bodyPr/>
          <a:lstStyle/>
          <a:p>
            <a:r>
              <a:rPr lang="en-US" sz="1800" b="1" dirty="0">
                <a:latin typeface="Calibri" panose="020F0502020204030204" pitchFamily="34" charset="0"/>
                <a:cs typeface="Calibri" panose="020F0502020204030204" pitchFamily="34" charset="0"/>
              </a:rPr>
              <a:t>Customer Advantages:</a:t>
            </a:r>
          </a:p>
          <a:p>
            <a:pPr marL="342900" indent="-342900">
              <a:buFont typeface="Wingdings" panose="05000000000000000000" pitchFamily="2" charset="2"/>
              <a:buChar char="ü"/>
            </a:pPr>
            <a:r>
              <a:rPr lang="en-US" sz="1600" dirty="0">
                <a:ea typeface="Calibri" panose="020F0502020204030204" pitchFamily="34" charset="0"/>
                <a:cs typeface="Calibri" panose="020F0502020204030204" pitchFamily="34" charset="0"/>
              </a:rPr>
              <a:t>Improved awareness of </a:t>
            </a:r>
            <a:r>
              <a:rPr lang="en-US" sz="1600" dirty="0">
                <a:effectLst/>
                <a:ea typeface="Calibri" panose="020F0502020204030204" pitchFamily="34" charset="0"/>
                <a:cs typeface="Calibri" panose="020F0502020204030204" pitchFamily="34" charset="0"/>
              </a:rPr>
              <a:t>usage at the device level in real-time provides </a:t>
            </a:r>
            <a:r>
              <a:rPr lang="en-US" sz="1600" dirty="0" smtClean="0">
                <a:effectLst/>
                <a:ea typeface="Calibri" panose="020F0502020204030204" pitchFamily="34" charset="0"/>
                <a:cs typeface="Calibri" panose="020F0502020204030204" pitchFamily="34" charset="0"/>
              </a:rPr>
              <a:t>an understanding </a:t>
            </a:r>
            <a:r>
              <a:rPr lang="en-US" sz="1600" dirty="0">
                <a:effectLst/>
                <a:ea typeface="Calibri" panose="020F0502020204030204" pitchFamily="34" charset="0"/>
                <a:cs typeface="Calibri" panose="020F0502020204030204" pitchFamily="34" charset="0"/>
              </a:rPr>
              <a:t>of </a:t>
            </a:r>
            <a:r>
              <a:rPr lang="en-US" sz="1600" dirty="0">
                <a:ea typeface="Calibri" panose="020F0502020204030204" pitchFamily="34" charset="0"/>
                <a:cs typeface="Calibri" panose="020F0502020204030204" pitchFamily="34" charset="0"/>
              </a:rPr>
              <a:t>impact on consumption from </a:t>
            </a:r>
            <a:r>
              <a:rPr lang="en-US" sz="1600" dirty="0">
                <a:effectLst/>
                <a:ea typeface="Calibri" panose="020F0502020204030204" pitchFamily="34" charset="0"/>
                <a:cs typeface="Calibri" panose="020F0502020204030204" pitchFamily="34" charset="0"/>
              </a:rPr>
              <a:t>behavior adjustments. </a:t>
            </a:r>
          </a:p>
          <a:p>
            <a:pPr marL="342900" indent="-342900">
              <a:buFont typeface="Wingdings" panose="05000000000000000000" pitchFamily="2" charset="2"/>
              <a:buChar char="ü"/>
            </a:pPr>
            <a:r>
              <a:rPr lang="en-US" sz="1600" dirty="0">
                <a:cs typeface="Calibri" panose="020F0502020204030204" pitchFamily="34" charset="0"/>
              </a:rPr>
              <a:t>Meters with Wi-Fi can be paired with apps to provide a variety of new services:  meters could analyze device-level energy and instruct large loads like an EV chargers to engage when rates are low, making TVR more feasible. </a:t>
            </a:r>
          </a:p>
          <a:p>
            <a:pPr marL="342900" indent="-342900">
              <a:buFont typeface="Wingdings" panose="05000000000000000000" pitchFamily="2" charset="2"/>
              <a:buChar char="ü"/>
            </a:pPr>
            <a:r>
              <a:rPr lang="en-US" sz="1600" dirty="0">
                <a:cs typeface="Calibri" panose="020F0502020204030204" pitchFamily="34" charset="0"/>
              </a:rPr>
              <a:t>Providing added comfort when away because non-intrusive load monitoring offers an understanding of when various appliances are running.</a:t>
            </a:r>
          </a:p>
          <a:p>
            <a:pPr marL="342900" indent="-342900">
              <a:buFont typeface="Wingdings" panose="05000000000000000000" pitchFamily="2" charset="2"/>
              <a:buChar char="ü"/>
            </a:pPr>
            <a:r>
              <a:rPr lang="en-US" sz="1600" dirty="0">
                <a:cs typeface="Calibri" panose="020F0502020204030204" pitchFamily="34" charset="0"/>
              </a:rPr>
              <a:t>Meter software makes it possible to offer home energy management that can integrate with smart home devices such as Amazon Alexa or Google Home. </a:t>
            </a:r>
          </a:p>
          <a:p>
            <a:pPr marL="342900" indent="-342900">
              <a:buFont typeface="Wingdings" panose="05000000000000000000" pitchFamily="2" charset="2"/>
              <a:buChar char="ü"/>
            </a:pPr>
            <a:r>
              <a:rPr lang="en-US" sz="1600" dirty="0">
                <a:cs typeface="Calibri" panose="020F0502020204030204" pitchFamily="34" charset="0"/>
              </a:rPr>
              <a:t>High-quality energy data can provide an understanding of electrical panel issues and where upgrades are needed. </a:t>
            </a:r>
          </a:p>
          <a:p>
            <a:pPr marL="342900" indent="-342900">
              <a:buFont typeface="Wingdings" panose="05000000000000000000" pitchFamily="2" charset="2"/>
              <a:buChar char="ü"/>
            </a:pPr>
            <a:r>
              <a:rPr lang="en-US" sz="1600" dirty="0">
                <a:effectLst/>
                <a:ea typeface="Calibri" panose="020F0502020204030204" pitchFamily="34" charset="0"/>
                <a:cs typeface="Calibri" panose="020F0502020204030204" pitchFamily="34" charset="0"/>
              </a:rPr>
              <a:t>Easier decisions on using DER energy versus selling it are possible from </a:t>
            </a:r>
            <a:r>
              <a:rPr lang="en-US" sz="1600" dirty="0">
                <a:ea typeface="Calibri" panose="020F0502020204030204" pitchFamily="34" charset="0"/>
                <a:cs typeface="Calibri" panose="020F0502020204030204" pitchFamily="34" charset="0"/>
              </a:rPr>
              <a:t>e</a:t>
            </a:r>
            <a:r>
              <a:rPr lang="en-US" sz="1600" dirty="0">
                <a:effectLst/>
                <a:ea typeface="Calibri" panose="020F0502020204030204" pitchFamily="34" charset="0"/>
                <a:cs typeface="Calibri" panose="020F0502020204030204" pitchFamily="34" charset="0"/>
              </a:rPr>
              <a:t>nhanced forward and reverse energy register information and added channels.</a:t>
            </a:r>
          </a:p>
        </p:txBody>
      </p:sp>
      <p:sp>
        <p:nvSpPr>
          <p:cNvPr id="4" name="Text Placeholder 2" descr="" title="">
            <a:extLst>
              <a:ext uri="{FF2B5EF4-FFF2-40B4-BE49-F238E27FC236}">
                <a16:creationId xmlns:a16="http://schemas.microsoft.com/office/drawing/2014/main" id="{4FC5D569-98C2-F9A4-EE5F-7442C9AFFE47}"/>
              </a:ext>
            </a:extLst>
          </p:cNvPr>
          <p:cNvSpPr txBox="1">
            <a:spLocks/>
          </p:cNvSpPr>
          <p:nvPr/>
        </p:nvSpPr>
        <p:spPr>
          <a:xfrm>
            <a:off x="436398" y="904424"/>
            <a:ext cx="5496316" cy="52486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cs typeface="Calibri" panose="020F0502020204030204" pitchFamily="34" charset="0"/>
              </a:rPr>
              <a:t>Operational Advantages:</a:t>
            </a:r>
          </a:p>
          <a:p>
            <a:pPr marL="342900" indent="-342900">
              <a:buFont typeface="Wingdings" panose="05000000000000000000" pitchFamily="2" charset="2"/>
              <a:buChar char="ü"/>
            </a:pPr>
            <a:r>
              <a:rPr lang="en-US" sz="1600" dirty="0">
                <a:cs typeface="Calibri" panose="020F0502020204030204" pitchFamily="34" charset="0"/>
              </a:rPr>
              <a:t>Network is 4X faster / greater capacity which allows for near real-time processing  - </a:t>
            </a:r>
            <a:r>
              <a:rPr lang="en-US" sz="1600" dirty="0">
                <a:ea typeface="Calibri" panose="020F0502020204030204" pitchFamily="34" charset="0"/>
                <a:cs typeface="Calibri" panose="020F0502020204030204" pitchFamily="34" charset="0"/>
              </a:rPr>
              <a:t>accommodates </a:t>
            </a:r>
            <a:r>
              <a:rPr lang="en-US" sz="1600" dirty="0">
                <a:cs typeface="Calibri" panose="020F0502020204030204" pitchFamily="34" charset="0"/>
              </a:rPr>
              <a:t>15-minute interval data processed every 15-20 minutes (vs every 4-6 </a:t>
            </a:r>
            <a:r>
              <a:rPr lang="en-US" sz="1600" dirty="0" smtClean="0">
                <a:cs typeface="Calibri" panose="020F0502020204030204" pitchFamily="34" charset="0"/>
              </a:rPr>
              <a:t>hours in PA).</a:t>
            </a:r>
            <a:endParaRPr lang="en-US" sz="1600" dirty="0">
              <a:cs typeface="Calibri" panose="020F0502020204030204" pitchFamily="34" charset="0"/>
            </a:endParaRPr>
          </a:p>
          <a:p>
            <a:pPr marL="342900" indent="-342900">
              <a:buFont typeface="Wingdings" panose="05000000000000000000" pitchFamily="2" charset="2"/>
              <a:buChar char="ü"/>
            </a:pPr>
            <a:r>
              <a:rPr lang="en-US" sz="1600" dirty="0">
                <a:ea typeface="Calibri" panose="020F0502020204030204" pitchFamily="34" charset="0"/>
                <a:cs typeface="Calibri" panose="020F0502020204030204" pitchFamily="34" charset="0"/>
              </a:rPr>
              <a:t>Wi-SUN on the RF network provides </a:t>
            </a:r>
            <a:r>
              <a:rPr lang="en-US" sz="1600" dirty="0" smtClean="0">
                <a:ea typeface="Calibri" panose="020F0502020204030204" pitchFamily="34" charset="0"/>
                <a:cs typeface="Calibri" panose="020F0502020204030204" pitchFamily="34" charset="0"/>
              </a:rPr>
              <a:t>interoperability, </a:t>
            </a:r>
            <a:r>
              <a:rPr lang="en-US" sz="1600" dirty="0">
                <a:ea typeface="Calibri" panose="020F0502020204030204" pitchFamily="34" charset="0"/>
                <a:cs typeface="Calibri" panose="020F0502020204030204" pitchFamily="34" charset="0"/>
              </a:rPr>
              <a:t>broadening opportunity for others to participate.</a:t>
            </a:r>
          </a:p>
          <a:p>
            <a:pPr marL="342900" indent="-342900">
              <a:buFont typeface="Wingdings" panose="05000000000000000000" pitchFamily="2" charset="2"/>
              <a:buChar char="ü"/>
            </a:pPr>
            <a:r>
              <a:rPr lang="en-US" sz="1600" dirty="0">
                <a:effectLst/>
                <a:ea typeface="Calibri" panose="020F0502020204030204" pitchFamily="34" charset="0"/>
                <a:cs typeface="Calibri" panose="020F0502020204030204" pitchFamily="34" charset="0"/>
              </a:rPr>
              <a:t>E</a:t>
            </a:r>
            <a:r>
              <a:rPr lang="en-US" sz="1600" dirty="0">
                <a:effectLst/>
                <a:ea typeface="Times New Roman" panose="02020603050405020304" pitchFamily="18" charset="0"/>
                <a:cs typeface="Calibri" panose="020F0502020204030204" pitchFamily="34" charset="0"/>
              </a:rPr>
              <a:t>nhanced phase and grid anomaly detection is aided by millisecond resolution network time.  </a:t>
            </a:r>
          </a:p>
          <a:p>
            <a:pPr marL="342900" indent="-342900">
              <a:buFont typeface="Wingdings" panose="05000000000000000000" pitchFamily="2" charset="2"/>
              <a:buChar char="ü"/>
            </a:pPr>
            <a:r>
              <a:rPr lang="en-US" sz="1600" dirty="0">
                <a:cs typeface="Calibri" panose="020F0502020204030204" pitchFamily="34" charset="0"/>
              </a:rPr>
              <a:t>Higher resolution and more frequent voltage measurements </a:t>
            </a:r>
            <a:r>
              <a:rPr lang="en-US" sz="1600" dirty="0" smtClean="0">
                <a:cs typeface="Calibri" panose="020F0502020204030204" pitchFamily="34" charset="0"/>
              </a:rPr>
              <a:t>allow </a:t>
            </a:r>
            <a:r>
              <a:rPr lang="en-US" sz="1600" dirty="0">
                <a:cs typeface="Calibri" panose="020F0502020204030204" pitchFamily="34" charset="0"/>
              </a:rPr>
              <a:t>operators to better regulate and optimize grid voltage.</a:t>
            </a:r>
          </a:p>
          <a:p>
            <a:pPr marL="342900" indent="-342900">
              <a:buFont typeface="Wingdings" panose="05000000000000000000" pitchFamily="2" charset="2"/>
              <a:buChar char="ü"/>
            </a:pPr>
            <a:r>
              <a:rPr lang="en-US" sz="1600" dirty="0">
                <a:effectLst/>
                <a:ea typeface="Calibri" panose="020F0502020204030204" pitchFamily="34" charset="0"/>
                <a:cs typeface="Calibri" panose="020F0502020204030204" pitchFamily="34" charset="0"/>
              </a:rPr>
              <a:t>Better DER / EV integration with higher resolution current and voltage streaming and better harmonic measurement capability.</a:t>
            </a:r>
          </a:p>
          <a:p>
            <a:pPr marL="342900" indent="-342900">
              <a:buFont typeface="Wingdings" panose="05000000000000000000" pitchFamily="2" charset="2"/>
              <a:buChar char="ü"/>
            </a:pPr>
            <a:r>
              <a:rPr lang="en-US" sz="1600" dirty="0">
                <a:effectLst/>
                <a:ea typeface="Calibri" panose="020F0502020204030204" pitchFamily="34" charset="0"/>
                <a:cs typeface="Calibri" panose="020F0502020204030204" pitchFamily="34" charset="0"/>
              </a:rPr>
              <a:t>Future meter firmware and data enhancements are possible with more CPU RAM and faster CPU speeds.</a:t>
            </a:r>
          </a:p>
          <a:p>
            <a:pPr marL="342900" indent="-342900">
              <a:buFont typeface="Wingdings" panose="05000000000000000000" pitchFamily="2" charset="2"/>
              <a:buChar char="ü"/>
            </a:pPr>
            <a:r>
              <a:rPr lang="en-US" sz="1600" dirty="0">
                <a:effectLst/>
                <a:ea typeface="Calibri" panose="020F0502020204030204" pitchFamily="34" charset="0"/>
                <a:cs typeface="Calibri" panose="020F0502020204030204" pitchFamily="34" charset="0"/>
              </a:rPr>
              <a:t>App-ready meters offer the potential for new service offerings to benefit the grid.</a:t>
            </a:r>
          </a:p>
          <a:p>
            <a:pPr marL="342900" indent="-342900">
              <a:buFont typeface="Arial" panose="020B0604020202020204" pitchFamily="34" charset="0"/>
              <a:buChar char="•"/>
            </a:pPr>
            <a:endParaRPr lang="en-US" sz="1600" dirty="0">
              <a:effectLs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600" dirty="0">
              <a:effectLs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8567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 Placeholder 2" descr="" title="">
            <a:extLst>
              <a:ext uri="{FF2B5EF4-FFF2-40B4-BE49-F238E27FC236}">
                <a16:creationId xmlns:a16="http://schemas.microsoft.com/office/drawing/2014/main" id="{0CE9EBBB-A6D4-E179-C995-64212847C620}"/>
              </a:ext>
            </a:extLst>
          </p:cNvPr>
          <p:cNvSpPr>
            <a:spLocks noGrp="1"/>
          </p:cNvSpPr>
          <p:nvPr>
            <p:ph type="body" sz="quarter" idx="10"/>
          </p:nvPr>
        </p:nvSpPr>
        <p:spPr/>
        <p:txBody>
          <a:bodyPr/>
          <a:lstStyle/>
          <a:p>
            <a:r>
              <a:rPr lang="en-US" dirty="0"/>
              <a:t>Approach Used for Cost Estimation</a:t>
            </a:r>
          </a:p>
        </p:txBody>
      </p:sp>
      <p:sp>
        <p:nvSpPr>
          <p:cNvPr id="5" name="Oval 4" descr="" title="">
            <a:extLst>
              <a:ext uri="{FF2B5EF4-FFF2-40B4-BE49-F238E27FC236}">
                <a16:creationId xmlns:a16="http://schemas.microsoft.com/office/drawing/2014/main" id="{E42B22B7-6C73-88AE-861B-728599DB60A0}"/>
              </a:ext>
            </a:extLst>
          </p:cNvPr>
          <p:cNvSpPr/>
          <p:nvPr/>
        </p:nvSpPr>
        <p:spPr>
          <a:xfrm>
            <a:off x="4979238" y="1165120"/>
            <a:ext cx="1639061" cy="1425903"/>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PPL PA Compares</a:t>
            </a:r>
          </a:p>
        </p:txBody>
      </p:sp>
      <p:sp>
        <p:nvSpPr>
          <p:cNvPr id="6" name="Oval 5" descr="" title="">
            <a:extLst>
              <a:ext uri="{FF2B5EF4-FFF2-40B4-BE49-F238E27FC236}">
                <a16:creationId xmlns:a16="http://schemas.microsoft.com/office/drawing/2014/main" id="{997DE5A1-2878-4CE2-1848-260E1FEE16DC}"/>
              </a:ext>
            </a:extLst>
          </p:cNvPr>
          <p:cNvSpPr/>
          <p:nvPr/>
        </p:nvSpPr>
        <p:spPr>
          <a:xfrm>
            <a:off x="6797369" y="1165416"/>
            <a:ext cx="1639060" cy="140539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National Grid AMF Filing with BCA Costs</a:t>
            </a:r>
          </a:p>
        </p:txBody>
      </p:sp>
      <p:sp>
        <p:nvSpPr>
          <p:cNvPr id="7" name="Oval 6" descr="" title="">
            <a:extLst>
              <a:ext uri="{FF2B5EF4-FFF2-40B4-BE49-F238E27FC236}">
                <a16:creationId xmlns:a16="http://schemas.microsoft.com/office/drawing/2014/main" id="{BA85B20F-4454-6A59-6B01-E1E9B9FD552D}"/>
              </a:ext>
            </a:extLst>
          </p:cNvPr>
          <p:cNvSpPr/>
          <p:nvPr/>
        </p:nvSpPr>
        <p:spPr>
          <a:xfrm>
            <a:off x="4946580" y="5168801"/>
            <a:ext cx="1726085" cy="1425903"/>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Vendor proposals, RFPs, and agreements</a:t>
            </a:r>
          </a:p>
        </p:txBody>
      </p:sp>
      <p:sp>
        <p:nvSpPr>
          <p:cNvPr id="8" name="Rectangle 7" descr="" title="">
            <a:extLst>
              <a:ext uri="{FF2B5EF4-FFF2-40B4-BE49-F238E27FC236}">
                <a16:creationId xmlns:a16="http://schemas.microsoft.com/office/drawing/2014/main" id="{90DC79F2-DF5A-8F6C-8241-5E1CCE713DAF}"/>
              </a:ext>
            </a:extLst>
          </p:cNvPr>
          <p:cNvSpPr/>
          <p:nvPr/>
        </p:nvSpPr>
        <p:spPr>
          <a:xfrm>
            <a:off x="1962150" y="3215824"/>
            <a:ext cx="2460474" cy="142590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a:p>
            <a:r>
              <a:rPr lang="en-US" sz="1400" b="1" dirty="0"/>
              <a:t>Scope: </a:t>
            </a:r>
          </a:p>
          <a:p>
            <a:pPr marL="285750" indent="-285750">
              <a:buFont typeface="Arial" panose="020B0604020202020204" pitchFamily="34" charset="0"/>
              <a:buChar char="•"/>
            </a:pPr>
            <a:r>
              <a:rPr lang="en-US" sz="1400" b="1" dirty="0"/>
              <a:t>RIE AMF Requirements</a:t>
            </a:r>
          </a:p>
          <a:p>
            <a:pPr marL="285750" indent="-285750">
              <a:buFont typeface="Arial" panose="020B0604020202020204" pitchFamily="34" charset="0"/>
              <a:buChar char="•"/>
            </a:pPr>
            <a:r>
              <a:rPr lang="en-US" sz="1400" b="1" dirty="0"/>
              <a:t>RIE Assets, Organization, and Territory</a:t>
            </a:r>
          </a:p>
          <a:p>
            <a:pPr marL="285750" indent="-285750">
              <a:buFont typeface="Arial" panose="020B0604020202020204" pitchFamily="34" charset="0"/>
              <a:buChar char="•"/>
            </a:pPr>
            <a:endParaRPr lang="en-US" sz="1400" b="1" dirty="0"/>
          </a:p>
        </p:txBody>
      </p:sp>
      <p:sp>
        <p:nvSpPr>
          <p:cNvPr id="9" name="Flowchart: Decision 8" descr="" title="">
            <a:extLst>
              <a:ext uri="{FF2B5EF4-FFF2-40B4-BE49-F238E27FC236}">
                <a16:creationId xmlns:a16="http://schemas.microsoft.com/office/drawing/2014/main" id="{70F1B4D5-EDA2-D079-AC78-A0586FE1534F}"/>
              </a:ext>
            </a:extLst>
          </p:cNvPr>
          <p:cNvSpPr/>
          <p:nvPr/>
        </p:nvSpPr>
        <p:spPr>
          <a:xfrm>
            <a:off x="4679146" y="2950030"/>
            <a:ext cx="2237061" cy="1949960"/>
          </a:xfrm>
          <a:prstGeom prst="flowChartDecisio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Estimated and Validated Cost </a:t>
            </a:r>
          </a:p>
        </p:txBody>
      </p:sp>
      <p:cxnSp>
        <p:nvCxnSpPr>
          <p:cNvPr id="12" name="Straight Arrow Connector 11" descr="" title="">
            <a:extLst>
              <a:ext uri="{FF2B5EF4-FFF2-40B4-BE49-F238E27FC236}">
                <a16:creationId xmlns:a16="http://schemas.microsoft.com/office/drawing/2014/main" id="{B24FBA55-E295-382F-3AF3-387BEE9B1B70}"/>
              </a:ext>
            </a:extLst>
          </p:cNvPr>
          <p:cNvCxnSpPr>
            <a:cxnSpLocks/>
            <a:stCxn id="7" idx="0"/>
            <a:endCxn id="9" idx="2"/>
          </p:cNvCxnSpPr>
          <p:nvPr/>
        </p:nvCxnSpPr>
        <p:spPr>
          <a:xfrm flipH="1" flipV="1">
            <a:off x="5797677" y="4899990"/>
            <a:ext cx="11946" cy="268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 title="">
            <a:extLst>
              <a:ext uri="{FF2B5EF4-FFF2-40B4-BE49-F238E27FC236}">
                <a16:creationId xmlns:a16="http://schemas.microsoft.com/office/drawing/2014/main" id="{CCB0DE6E-0CCF-6200-EADA-2888E6402757}"/>
              </a:ext>
            </a:extLst>
          </p:cNvPr>
          <p:cNvCxnSpPr>
            <a:cxnSpLocks/>
            <a:stCxn id="8" idx="3"/>
            <a:endCxn id="9" idx="1"/>
          </p:cNvCxnSpPr>
          <p:nvPr/>
        </p:nvCxnSpPr>
        <p:spPr>
          <a:xfrm flipV="1">
            <a:off x="4422624" y="3925010"/>
            <a:ext cx="256522" cy="3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 title="">
            <a:extLst>
              <a:ext uri="{FF2B5EF4-FFF2-40B4-BE49-F238E27FC236}">
                <a16:creationId xmlns:a16="http://schemas.microsoft.com/office/drawing/2014/main" id="{93AC096D-4B1F-CECB-8F0D-D3889E887B80}"/>
              </a:ext>
            </a:extLst>
          </p:cNvPr>
          <p:cNvCxnSpPr>
            <a:cxnSpLocks/>
            <a:stCxn id="9" idx="3"/>
          </p:cNvCxnSpPr>
          <p:nvPr/>
        </p:nvCxnSpPr>
        <p:spPr>
          <a:xfrm>
            <a:off x="6916207" y="3925010"/>
            <a:ext cx="280107" cy="14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ctangle 14" descr="" title="">
            <a:extLst>
              <a:ext uri="{FF2B5EF4-FFF2-40B4-BE49-F238E27FC236}">
                <a16:creationId xmlns:a16="http://schemas.microsoft.com/office/drawing/2014/main" id="{626F56D3-BB38-F6F4-BA22-B14CD104B067}"/>
              </a:ext>
            </a:extLst>
          </p:cNvPr>
          <p:cNvSpPr/>
          <p:nvPr/>
        </p:nvSpPr>
        <p:spPr>
          <a:xfrm>
            <a:off x="7196314" y="3232789"/>
            <a:ext cx="2343799" cy="142590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AMF cost not to exceed those proposed in National Grid Docket  No. 5113</a:t>
            </a:r>
          </a:p>
        </p:txBody>
      </p:sp>
      <p:sp>
        <p:nvSpPr>
          <p:cNvPr id="17" name="Oval 16" descr="" title="">
            <a:extLst>
              <a:ext uri="{FF2B5EF4-FFF2-40B4-BE49-F238E27FC236}">
                <a16:creationId xmlns:a16="http://schemas.microsoft.com/office/drawing/2014/main" id="{B7FC2F51-33CB-DE66-C3E2-9BBDFD0E366C}"/>
              </a:ext>
            </a:extLst>
          </p:cNvPr>
          <p:cNvSpPr/>
          <p:nvPr/>
        </p:nvSpPr>
        <p:spPr>
          <a:xfrm>
            <a:off x="3161107" y="1144907"/>
            <a:ext cx="1639061" cy="1425903"/>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PPL KY Compares</a:t>
            </a:r>
          </a:p>
        </p:txBody>
      </p:sp>
      <p:cxnSp>
        <p:nvCxnSpPr>
          <p:cNvPr id="19" name="Connector: Elbow 18" descr="" title="">
            <a:extLst>
              <a:ext uri="{FF2B5EF4-FFF2-40B4-BE49-F238E27FC236}">
                <a16:creationId xmlns:a16="http://schemas.microsoft.com/office/drawing/2014/main" id="{35560D37-2F2E-63C8-63B4-A43AE13DDFDE}"/>
              </a:ext>
            </a:extLst>
          </p:cNvPr>
          <p:cNvCxnSpPr>
            <a:stCxn id="6" idx="4"/>
            <a:endCxn id="9" idx="0"/>
          </p:cNvCxnSpPr>
          <p:nvPr/>
        </p:nvCxnSpPr>
        <p:spPr>
          <a:xfrm rot="5400000">
            <a:off x="6517679" y="1850810"/>
            <a:ext cx="379218" cy="181922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descr="" title="">
            <a:extLst>
              <a:ext uri="{FF2B5EF4-FFF2-40B4-BE49-F238E27FC236}">
                <a16:creationId xmlns:a16="http://schemas.microsoft.com/office/drawing/2014/main" id="{3CCAD8AD-8261-98CC-23FE-43E216A47742}"/>
              </a:ext>
            </a:extLst>
          </p:cNvPr>
          <p:cNvCxnSpPr>
            <a:stCxn id="17" idx="4"/>
            <a:endCxn id="9" idx="0"/>
          </p:cNvCxnSpPr>
          <p:nvPr/>
        </p:nvCxnSpPr>
        <p:spPr>
          <a:xfrm rot="16200000" flipH="1">
            <a:off x="4699547" y="1851900"/>
            <a:ext cx="379220" cy="181703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descr="" title="">
            <a:extLst>
              <a:ext uri="{FF2B5EF4-FFF2-40B4-BE49-F238E27FC236}">
                <a16:creationId xmlns:a16="http://schemas.microsoft.com/office/drawing/2014/main" id="{9A37D23F-134A-D0C1-5CA5-C567690AF7CF}"/>
              </a:ext>
            </a:extLst>
          </p:cNvPr>
          <p:cNvCxnSpPr>
            <a:stCxn id="5" idx="4"/>
            <a:endCxn id="9" idx="0"/>
          </p:cNvCxnSpPr>
          <p:nvPr/>
        </p:nvCxnSpPr>
        <p:spPr>
          <a:xfrm flipH="1">
            <a:off x="5797677" y="2591023"/>
            <a:ext cx="1092" cy="359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22674"/>
      </p:ext>
    </p:extLst>
  </p:cSld>
  <p:clrMapOvr>
    <a:masterClrMapping/>
  </p:clrMapOvr>
</p:sld>
</file>

<file path=ppt/slides/slide1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413DD26-CC47-1002-5503-8AC5F75CB2C3}"/>
              </a:ext>
            </a:extLst>
          </p:cNvPr>
          <p:cNvSpPr>
            <a:spLocks noGrp="1"/>
          </p:cNvSpPr>
          <p:nvPr>
            <p:ph type="body" sz="quarter" idx="10"/>
          </p:nvPr>
        </p:nvSpPr>
        <p:spPr>
          <a:xfrm>
            <a:off x="1200150" y="274320"/>
            <a:ext cx="8341415" cy="517452"/>
          </a:xfrm>
        </p:spPr>
        <p:txBody>
          <a:bodyPr/>
          <a:lstStyle/>
          <a:p>
            <a:r>
              <a:rPr lang="en-US" dirty="0"/>
              <a:t>Overview Costs – Implementation</a:t>
            </a:r>
            <a:endParaRPr lang="en-US" sz="1400" dirty="0">
              <a:solidFill>
                <a:srgbClr val="FF0000"/>
              </a:solidFill>
            </a:endParaRPr>
          </a:p>
        </p:txBody>
      </p:sp>
      <p:sp>
        <p:nvSpPr>
          <p:cNvPr id="6" name="TextBox 5" descr="" title="">
            <a:extLst>
              <a:ext uri="{FF2B5EF4-FFF2-40B4-BE49-F238E27FC236}">
                <a16:creationId xmlns:a16="http://schemas.microsoft.com/office/drawing/2014/main" id="{E537D4B7-6173-96D8-A08C-5DB81492A2CC}"/>
              </a:ext>
            </a:extLst>
          </p:cNvPr>
          <p:cNvSpPr txBox="1"/>
          <p:nvPr/>
        </p:nvSpPr>
        <p:spPr>
          <a:xfrm>
            <a:off x="1200148" y="3567380"/>
            <a:ext cx="822959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pic>
        <p:nvPicPr>
          <p:cNvPr id="4" name="Picture 3" descr="" title="">
            <a:extLst>
              <a:ext uri="{FF2B5EF4-FFF2-40B4-BE49-F238E27FC236}">
                <a16:creationId xmlns:a16="http://schemas.microsoft.com/office/drawing/2014/main" id="{C40D3744-4F3C-0765-8E1A-1DA1A383AB63}"/>
              </a:ext>
            </a:extLst>
          </p:cNvPr>
          <p:cNvPicPr>
            <a:picLocks noChangeAspect="1"/>
          </p:cNvPicPr>
          <p:nvPr/>
        </p:nvPicPr>
        <p:blipFill>
          <a:blip r:embed="rId3"/>
          <a:srcRect/>
          <a:stretch/>
        </p:blipFill>
        <p:spPr>
          <a:xfrm>
            <a:off x="1200148" y="1012231"/>
            <a:ext cx="8229600" cy="2555228"/>
          </a:xfrm>
          <a:prstGeom prst="rect">
            <a:avLst/>
          </a:prstGeom>
          <a:ln>
            <a:noFill/>
          </a:ln>
        </p:spPr>
      </p:pic>
      <p:sp>
        <p:nvSpPr>
          <p:cNvPr id="7" name="Oval 6" descr="" title="">
            <a:extLst>
              <a:ext uri="{FF2B5EF4-FFF2-40B4-BE49-F238E27FC236}">
                <a16:creationId xmlns:a16="http://schemas.microsoft.com/office/drawing/2014/main" id="{0B8C68F5-11FC-A3E1-63F3-2AFA5E4D8F19}"/>
              </a:ext>
            </a:extLst>
          </p:cNvPr>
          <p:cNvSpPr/>
          <p:nvPr/>
        </p:nvSpPr>
        <p:spPr>
          <a:xfrm>
            <a:off x="293592" y="149722"/>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Graphic 7" descr="" title="">
            <a:extLst>
              <a:ext uri="{FF2B5EF4-FFF2-40B4-BE49-F238E27FC236}">
                <a16:creationId xmlns:a16="http://schemas.microsoft.com/office/drawing/2014/main" id="{D9276C6F-77F1-4655-DEF1-79BD009D428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7613" y="248427"/>
            <a:ext cx="493776" cy="493776"/>
          </a:xfrm>
          <a:prstGeom prst="rect">
            <a:avLst/>
          </a:prstGeom>
        </p:spPr>
      </p:pic>
      <p:sp>
        <p:nvSpPr>
          <p:cNvPr id="3" name="TextBox 2" descr="" title="">
            <a:extLst>
              <a:ext uri="{FF2B5EF4-FFF2-40B4-BE49-F238E27FC236}">
                <a16:creationId xmlns:a16="http://schemas.microsoft.com/office/drawing/2014/main" id="{F248C3DD-5C86-F63B-949D-9CA04F547131}"/>
              </a:ext>
            </a:extLst>
          </p:cNvPr>
          <p:cNvSpPr txBox="1"/>
          <p:nvPr/>
        </p:nvSpPr>
        <p:spPr>
          <a:xfrm>
            <a:off x="1200148" y="3940664"/>
            <a:ext cx="10698480" cy="255454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Highlights: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a:rPr>
              <a:t>Total Implementation cost estimate is $167,896,002, slightly less than National Grid’s filing (Docket No. 5113).</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PPL vendor cost estimates are from 2022 compared to National Grid’s primarily 2018; </a:t>
            </a:r>
            <a:r>
              <a:rPr lang="en-US" sz="2000" dirty="0">
                <a:solidFill>
                  <a:srgbClr val="000000"/>
                </a:solidFill>
                <a:latin typeface="Arial" panose="020B0604020202020204"/>
              </a:rPr>
              <a:t>C</a:t>
            </a:r>
            <a:r>
              <a:rPr kumimoji="0" lang="en-US" sz="2000" b="0" i="0" u="none" strike="noStrike" kern="1200" cap="none" spc="0" normalizeH="0" baseline="0" noProof="0" dirty="0">
                <a:ln>
                  <a:noFill/>
                </a:ln>
                <a:effectLst/>
                <a:uLnTx/>
                <a:uFillTx/>
                <a:latin typeface="Arial" panose="020B0604020202020204"/>
                <a:ea typeface="+mn-ea"/>
                <a:cs typeface="+mn-cs"/>
              </a:rPr>
              <a:t>ore CPI increased approximately 13+% from start of 2019 through mid-2022.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a:rPr>
              <a:t>RIE is proposing the same Landis+Gyr AMF technology solution that National Grid initially proposed for Rhode Island and is deploying in New York and recently approved in Massachusetts. </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053915"/>
      </p:ext>
    </p:extLst>
  </p:cSld>
  <p:clrMapOvr>
    <a:masterClrMapping/>
  </p:clrMapOvr>
</p:sld>
</file>

<file path=ppt/slides/slide1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413DD26-CC47-1002-5503-8AC5F75CB2C3}"/>
              </a:ext>
            </a:extLst>
          </p:cNvPr>
          <p:cNvSpPr>
            <a:spLocks noGrp="1"/>
          </p:cNvSpPr>
          <p:nvPr>
            <p:ph type="body" sz="quarter" idx="10"/>
          </p:nvPr>
        </p:nvSpPr>
        <p:spPr>
          <a:xfrm>
            <a:off x="1197864" y="274320"/>
            <a:ext cx="8630056" cy="517452"/>
          </a:xfrm>
        </p:spPr>
        <p:txBody>
          <a:bodyPr/>
          <a:lstStyle/>
          <a:p>
            <a:r>
              <a:rPr lang="en-US" dirty="0"/>
              <a:t>Systems Costs – Headend &amp; MDM – Implementation</a:t>
            </a:r>
            <a:endParaRPr lang="en-US" sz="1600" dirty="0">
              <a:solidFill>
                <a:srgbClr val="FF0000"/>
              </a:solidFill>
            </a:endParaRPr>
          </a:p>
        </p:txBody>
      </p:sp>
      <p:sp>
        <p:nvSpPr>
          <p:cNvPr id="6" name="Oval 5" descr="" title="">
            <a:extLst>
              <a:ext uri="{FF2B5EF4-FFF2-40B4-BE49-F238E27FC236}">
                <a16:creationId xmlns:a16="http://schemas.microsoft.com/office/drawing/2014/main" id="{46BAD9D2-D54E-E9C7-B608-8B5B4CED7BEC}"/>
              </a:ext>
            </a:extLst>
          </p:cNvPr>
          <p:cNvSpPr/>
          <p:nvPr/>
        </p:nvSpPr>
        <p:spPr>
          <a:xfrm>
            <a:off x="150034" y="131205"/>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 title="">
            <a:extLst>
              <a:ext uri="{FF2B5EF4-FFF2-40B4-BE49-F238E27FC236}">
                <a16:creationId xmlns:a16="http://schemas.microsoft.com/office/drawing/2014/main" id="{3B730BC3-2418-FF03-5532-B25AA13532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67759" y="234760"/>
            <a:ext cx="548640" cy="548640"/>
          </a:xfrm>
          <a:prstGeom prst="rect">
            <a:avLst/>
          </a:prstGeom>
        </p:spPr>
      </p:pic>
      <p:sp>
        <p:nvSpPr>
          <p:cNvPr id="12" name="TextBox 11" descr="" title="">
            <a:extLst>
              <a:ext uri="{FF2B5EF4-FFF2-40B4-BE49-F238E27FC236}">
                <a16:creationId xmlns:a16="http://schemas.microsoft.com/office/drawing/2014/main" id="{55ACD643-1CF8-F1C1-BA1C-522579C4CB51}"/>
              </a:ext>
            </a:extLst>
          </p:cNvPr>
          <p:cNvSpPr txBox="1"/>
          <p:nvPr/>
        </p:nvSpPr>
        <p:spPr>
          <a:xfrm>
            <a:off x="1197864" y="3934451"/>
            <a:ext cx="10698480" cy="2246769"/>
          </a:xfrm>
          <a:prstGeom prst="rect">
            <a:avLst/>
          </a:prstGeom>
          <a:solidFill>
            <a:schemeClr val="bg1"/>
          </a:solidFill>
        </p:spPr>
        <p:txBody>
          <a:bodyPr wrap="square">
            <a:spAutoFit/>
          </a:bodyPr>
          <a:lstStyle/>
          <a:p>
            <a:r>
              <a:rPr lang="en-US" sz="2000" dirty="0"/>
              <a:t>Highlights:</a:t>
            </a:r>
          </a:p>
          <a:p>
            <a:pPr marL="342900" indent="-342900">
              <a:buFont typeface="Arial" panose="020B0604020202020204" pitchFamily="34" charset="0"/>
              <a:buChar char="•"/>
            </a:pPr>
            <a:r>
              <a:rPr lang="en-US" sz="2000" dirty="0"/>
              <a:t>Cost compare completed against PPL PA total on premise to proposed cloud solution; yielded comparable costs using meter end points equalizing.</a:t>
            </a:r>
          </a:p>
          <a:p>
            <a:pPr marL="342900" indent="-342900">
              <a:buFont typeface="Arial" panose="020B0604020202020204" pitchFamily="34" charset="0"/>
              <a:buChar char="•"/>
            </a:pPr>
            <a:r>
              <a:rPr lang="en-US" sz="2000" dirty="0"/>
              <a:t>RIE enhancements compared to PPL PA:</a:t>
            </a:r>
          </a:p>
          <a:p>
            <a:pPr marL="800100" lvl="1" indent="-342900">
              <a:buFont typeface="Arial" panose="020B0604020202020204" pitchFamily="34" charset="0"/>
              <a:buChar char="•"/>
            </a:pPr>
            <a:r>
              <a:rPr lang="en-US" sz="2000" dirty="0"/>
              <a:t>RIE proposed solution will enable faster </a:t>
            </a:r>
            <a:r>
              <a:rPr lang="en-US" sz="2000" dirty="0" smtClean="0"/>
              <a:t>interval </a:t>
            </a:r>
            <a:r>
              <a:rPr lang="en-US" sz="2000" dirty="0"/>
              <a:t>processing: PA every 4-6 hours compared to RIE near </a:t>
            </a:r>
            <a:r>
              <a:rPr lang="en-US" sz="2000" dirty="0" smtClean="0"/>
              <a:t>real-time </a:t>
            </a:r>
            <a:r>
              <a:rPr lang="en-US" sz="2000" dirty="0"/>
              <a:t>every 15-20 minutes. </a:t>
            </a:r>
          </a:p>
          <a:p>
            <a:pPr marL="800100" lvl="1" indent="-342900">
              <a:buFont typeface="Arial" panose="020B0604020202020204" pitchFamily="34" charset="0"/>
              <a:buChar char="•"/>
            </a:pPr>
            <a:r>
              <a:rPr lang="en-US" sz="2000" dirty="0"/>
              <a:t>RIE would have a fully integrated disaster recovery solution.</a:t>
            </a:r>
          </a:p>
        </p:txBody>
      </p:sp>
      <p:pic>
        <p:nvPicPr>
          <p:cNvPr id="13" name="Picture 12" descr="" title="">
            <a:extLst>
              <a:ext uri="{FF2B5EF4-FFF2-40B4-BE49-F238E27FC236}">
                <a16:creationId xmlns:a16="http://schemas.microsoft.com/office/drawing/2014/main" id="{6B05E125-F0FC-FDA5-A355-DE09136B93C9}"/>
              </a:ext>
            </a:extLst>
          </p:cNvPr>
          <p:cNvPicPr>
            <a:picLocks noChangeAspect="1"/>
          </p:cNvPicPr>
          <p:nvPr/>
        </p:nvPicPr>
        <p:blipFill>
          <a:blip r:embed="rId5"/>
          <a:srcRect/>
          <a:stretch/>
        </p:blipFill>
        <p:spPr>
          <a:xfrm>
            <a:off x="1197864" y="987552"/>
            <a:ext cx="8595360" cy="2631234"/>
          </a:xfrm>
          <a:prstGeom prst="rect">
            <a:avLst/>
          </a:prstGeom>
          <a:ln>
            <a:noFill/>
          </a:ln>
        </p:spPr>
      </p:pic>
      <p:sp>
        <p:nvSpPr>
          <p:cNvPr id="3" name="TextBox 2" descr="" title="">
            <a:extLst>
              <a:ext uri="{FF2B5EF4-FFF2-40B4-BE49-F238E27FC236}">
                <a16:creationId xmlns:a16="http://schemas.microsoft.com/office/drawing/2014/main" id="{402B3F82-6C04-F0EF-1AF6-9B805EF6CD00}"/>
              </a:ext>
            </a:extLst>
          </p:cNvPr>
          <p:cNvSpPr txBox="1"/>
          <p:nvPr/>
        </p:nvSpPr>
        <p:spPr>
          <a:xfrm>
            <a:off x="1188720" y="3625637"/>
            <a:ext cx="860450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spTree>
    <p:extLst>
      <p:ext uri="{BB962C8B-B14F-4D97-AF65-F5344CB8AC3E}">
        <p14:creationId xmlns:p14="http://schemas.microsoft.com/office/powerpoint/2010/main" val="2627174620"/>
      </p:ext>
    </p:extLst>
  </p:cSld>
  <p:clrMapOvr>
    <a:masterClrMapping/>
  </p:clrMapOvr>
</p:sld>
</file>

<file path=ppt/slides/slide1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Oval 5" descr="" title="">
            <a:extLst>
              <a:ext uri="{FF2B5EF4-FFF2-40B4-BE49-F238E27FC236}">
                <a16:creationId xmlns:a16="http://schemas.microsoft.com/office/drawing/2014/main" id="{46BAD9D2-D54E-E9C7-B608-8B5B4CED7BEC}"/>
              </a:ext>
            </a:extLst>
          </p:cNvPr>
          <p:cNvSpPr/>
          <p:nvPr/>
        </p:nvSpPr>
        <p:spPr>
          <a:xfrm>
            <a:off x="150034" y="131205"/>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 title="">
            <a:extLst>
              <a:ext uri="{FF2B5EF4-FFF2-40B4-BE49-F238E27FC236}">
                <a16:creationId xmlns:a16="http://schemas.microsoft.com/office/drawing/2014/main" id="{3B730BC3-2418-FF03-5532-B25AA13532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67759" y="234760"/>
            <a:ext cx="548640" cy="548640"/>
          </a:xfrm>
          <a:prstGeom prst="rect">
            <a:avLst/>
          </a:prstGeom>
        </p:spPr>
      </p:pic>
      <p:pic>
        <p:nvPicPr>
          <p:cNvPr id="13" name="Picture 12" descr="" title="">
            <a:extLst>
              <a:ext uri="{FF2B5EF4-FFF2-40B4-BE49-F238E27FC236}">
                <a16:creationId xmlns:a16="http://schemas.microsoft.com/office/drawing/2014/main" id="{6B05E125-F0FC-FDA5-A355-DE09136B93C9}"/>
              </a:ext>
            </a:extLst>
          </p:cNvPr>
          <p:cNvPicPr>
            <a:picLocks noChangeAspect="1"/>
          </p:cNvPicPr>
          <p:nvPr/>
        </p:nvPicPr>
        <p:blipFill>
          <a:blip r:embed="rId5"/>
          <a:srcRect/>
          <a:stretch/>
        </p:blipFill>
        <p:spPr>
          <a:xfrm>
            <a:off x="1197863" y="987552"/>
            <a:ext cx="8229600" cy="4762860"/>
          </a:xfrm>
          <a:prstGeom prst="rect">
            <a:avLst/>
          </a:prstGeom>
          <a:ln>
            <a:noFill/>
          </a:ln>
        </p:spPr>
      </p:pic>
      <p:sp>
        <p:nvSpPr>
          <p:cNvPr id="5" name="Text Placeholder 1" descr="" title="">
            <a:extLst>
              <a:ext uri="{FF2B5EF4-FFF2-40B4-BE49-F238E27FC236}">
                <a16:creationId xmlns:a16="http://schemas.microsoft.com/office/drawing/2014/main" id="{E0A57491-DC6F-B6E2-D196-326891E9C004}"/>
              </a:ext>
            </a:extLst>
          </p:cNvPr>
          <p:cNvSpPr>
            <a:spLocks noGrp="1"/>
          </p:cNvSpPr>
          <p:nvPr>
            <p:ph type="body" sz="quarter" idx="10"/>
          </p:nvPr>
        </p:nvSpPr>
        <p:spPr>
          <a:xfrm>
            <a:off x="1197864" y="274320"/>
            <a:ext cx="8630056" cy="517452"/>
          </a:xfrm>
        </p:spPr>
        <p:txBody>
          <a:bodyPr/>
          <a:lstStyle/>
          <a:p>
            <a:r>
              <a:rPr lang="en-US" dirty="0"/>
              <a:t>Systems Costs – multiple – Implementation Cont’d</a:t>
            </a:r>
            <a:endParaRPr lang="en-US" dirty="0">
              <a:solidFill>
                <a:srgbClr val="FF0000"/>
              </a:solidFill>
            </a:endParaRPr>
          </a:p>
        </p:txBody>
      </p:sp>
      <p:sp>
        <p:nvSpPr>
          <p:cNvPr id="2" name="TextBox 1" descr="" title="">
            <a:extLst>
              <a:ext uri="{FF2B5EF4-FFF2-40B4-BE49-F238E27FC236}">
                <a16:creationId xmlns:a16="http://schemas.microsoft.com/office/drawing/2014/main" id="{2FA37EEF-BD48-CDF6-3131-8BF17C04193F}"/>
              </a:ext>
            </a:extLst>
          </p:cNvPr>
          <p:cNvSpPr txBox="1"/>
          <p:nvPr/>
        </p:nvSpPr>
        <p:spPr>
          <a:xfrm>
            <a:off x="1197864" y="5752652"/>
            <a:ext cx="832103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spTree>
    <p:extLst>
      <p:ext uri="{BB962C8B-B14F-4D97-AF65-F5344CB8AC3E}">
        <p14:creationId xmlns:p14="http://schemas.microsoft.com/office/powerpoint/2010/main" val="4263363186"/>
      </p:ext>
    </p:extLst>
  </p:cSld>
  <p:clrMapOvr>
    <a:masterClrMapping/>
  </p:clrMapOvr>
</p:sld>
</file>

<file path=ppt/slides/slide1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413DD26-CC47-1002-5503-8AC5F75CB2C3}"/>
              </a:ext>
            </a:extLst>
          </p:cNvPr>
          <p:cNvSpPr>
            <a:spLocks noGrp="1"/>
          </p:cNvSpPr>
          <p:nvPr>
            <p:ph type="body" sz="quarter" idx="10"/>
          </p:nvPr>
        </p:nvSpPr>
        <p:spPr>
          <a:xfrm>
            <a:off x="1197864" y="274320"/>
            <a:ext cx="10641891" cy="517452"/>
          </a:xfrm>
        </p:spPr>
        <p:txBody>
          <a:bodyPr/>
          <a:lstStyle/>
          <a:p>
            <a:r>
              <a:rPr lang="en-US" dirty="0"/>
              <a:t>Network Costs – Implementation</a:t>
            </a:r>
            <a:endParaRPr lang="en-US" sz="2000" dirty="0">
              <a:solidFill>
                <a:srgbClr val="FF0000"/>
              </a:solidFill>
            </a:endParaRPr>
          </a:p>
        </p:txBody>
      </p:sp>
      <p:sp>
        <p:nvSpPr>
          <p:cNvPr id="7" name="Oval 6" descr="" title="">
            <a:extLst>
              <a:ext uri="{FF2B5EF4-FFF2-40B4-BE49-F238E27FC236}">
                <a16:creationId xmlns:a16="http://schemas.microsoft.com/office/drawing/2014/main" id="{1DD5AB4C-92CD-9D83-5D11-13B07884C70A}"/>
              </a:ext>
            </a:extLst>
          </p:cNvPr>
          <p:cNvSpPr/>
          <p:nvPr/>
        </p:nvSpPr>
        <p:spPr>
          <a:xfrm>
            <a:off x="153436" y="94512"/>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 title="">
            <a:extLst>
              <a:ext uri="{FF2B5EF4-FFF2-40B4-BE49-F238E27FC236}">
                <a16:creationId xmlns:a16="http://schemas.microsoft.com/office/drawing/2014/main" id="{BEBDDB87-700D-4DC8-28B1-671EB12AC3C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50025" y="189723"/>
            <a:ext cx="548640" cy="548640"/>
          </a:xfrm>
          <a:prstGeom prst="rect">
            <a:avLst/>
          </a:prstGeom>
        </p:spPr>
      </p:pic>
      <p:sp>
        <p:nvSpPr>
          <p:cNvPr id="3" name="TextBox 2" descr="" title="">
            <a:extLst>
              <a:ext uri="{FF2B5EF4-FFF2-40B4-BE49-F238E27FC236}">
                <a16:creationId xmlns:a16="http://schemas.microsoft.com/office/drawing/2014/main" id="{C5D689AB-BCC7-73EF-32AF-638ED1C03D8C}"/>
              </a:ext>
            </a:extLst>
          </p:cNvPr>
          <p:cNvSpPr txBox="1"/>
          <p:nvPr/>
        </p:nvSpPr>
        <p:spPr>
          <a:xfrm>
            <a:off x="1169569" y="3746694"/>
            <a:ext cx="10698480" cy="2862322"/>
          </a:xfrm>
          <a:prstGeom prst="rect">
            <a:avLst/>
          </a:prstGeom>
          <a:solidFill>
            <a:schemeClr val="bg1"/>
          </a:solidFill>
        </p:spPr>
        <p:txBody>
          <a:bodyPr wrap="square">
            <a:spAutoFit/>
          </a:bodyPr>
          <a:lstStyle/>
          <a:p>
            <a:r>
              <a:rPr lang="en-US" sz="2000" dirty="0"/>
              <a:t>Highlights:</a:t>
            </a:r>
          </a:p>
          <a:p>
            <a:pPr marL="342900" indent="-342900">
              <a:buFont typeface="Arial" panose="020B0604020202020204" pitchFamily="34" charset="0"/>
              <a:buChar char="•"/>
            </a:pPr>
            <a:r>
              <a:rPr lang="en-US" sz="2000" dirty="0"/>
              <a:t>Radio frequency (RF) network design completed to correctly size and cost estimate; includes near real time specification for 15-minute intervals every 15-20 minutes.</a:t>
            </a:r>
          </a:p>
          <a:p>
            <a:pPr marL="342900" indent="-342900">
              <a:buFont typeface="Arial" panose="020B0604020202020204" pitchFamily="34" charset="0"/>
              <a:buChar char="•"/>
            </a:pPr>
            <a:r>
              <a:rPr lang="en-US" sz="2000" dirty="0"/>
              <a:t>Reduce implementation risk using Landis+Gyr as the provider responsible for installation and optimization of their Network technology via a milestone delivery approach.</a:t>
            </a:r>
          </a:p>
          <a:p>
            <a:pPr marL="342900" indent="-342900">
              <a:buFont typeface="Arial" panose="020B0604020202020204" pitchFamily="34" charset="0"/>
              <a:buChar char="•"/>
            </a:pPr>
            <a:r>
              <a:rPr lang="en-US" sz="2000" dirty="0"/>
              <a:t>Overall total weighted average network hardware unit price is approximately 47% less than National Grid’s in Docket No. 5113 BCA.</a:t>
            </a:r>
          </a:p>
          <a:p>
            <a:pPr marL="342900" indent="-342900">
              <a:buFont typeface="Arial" panose="020B0604020202020204" pitchFamily="34" charset="0"/>
              <a:buChar char="•"/>
            </a:pPr>
            <a:r>
              <a:rPr lang="en-US" sz="2000" dirty="0"/>
              <a:t>Project Management is specific to vendor oversight of network installations; PPL oversees both activities.</a:t>
            </a:r>
          </a:p>
        </p:txBody>
      </p:sp>
      <p:pic>
        <p:nvPicPr>
          <p:cNvPr id="11" name="Picture 10" descr="" title="">
            <a:extLst>
              <a:ext uri="{FF2B5EF4-FFF2-40B4-BE49-F238E27FC236}">
                <a16:creationId xmlns:a16="http://schemas.microsoft.com/office/drawing/2014/main" id="{84EBFBB9-B1F8-049D-9158-A9AA6B3675EB}"/>
              </a:ext>
            </a:extLst>
          </p:cNvPr>
          <p:cNvPicPr>
            <a:picLocks noChangeAspect="1"/>
          </p:cNvPicPr>
          <p:nvPr/>
        </p:nvPicPr>
        <p:blipFill>
          <a:blip r:embed="rId5"/>
          <a:srcRect/>
          <a:stretch/>
        </p:blipFill>
        <p:spPr>
          <a:xfrm>
            <a:off x="1197863" y="987552"/>
            <a:ext cx="8229600" cy="2519266"/>
          </a:xfrm>
          <a:prstGeom prst="rect">
            <a:avLst/>
          </a:prstGeom>
          <a:ln>
            <a:noFill/>
          </a:ln>
        </p:spPr>
      </p:pic>
      <p:sp>
        <p:nvSpPr>
          <p:cNvPr id="4" name="TextBox 3" descr="" title="">
            <a:extLst>
              <a:ext uri="{FF2B5EF4-FFF2-40B4-BE49-F238E27FC236}">
                <a16:creationId xmlns:a16="http://schemas.microsoft.com/office/drawing/2014/main" id="{1BC231B6-6F3D-E155-E572-B504CB8A855E}"/>
              </a:ext>
            </a:extLst>
          </p:cNvPr>
          <p:cNvSpPr txBox="1"/>
          <p:nvPr/>
        </p:nvSpPr>
        <p:spPr>
          <a:xfrm>
            <a:off x="1200149" y="3499305"/>
            <a:ext cx="822731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spTree>
    <p:extLst>
      <p:ext uri="{BB962C8B-B14F-4D97-AF65-F5344CB8AC3E}">
        <p14:creationId xmlns:p14="http://schemas.microsoft.com/office/powerpoint/2010/main" val="1211177452"/>
      </p:ext>
    </p:extLst>
  </p:cSld>
  <p:clrMapOvr>
    <a:masterClrMapping/>
  </p:clrMapOvr>
</p:sld>
</file>

<file path=ppt/slides/slide1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413DD26-CC47-1002-5503-8AC5F75CB2C3}"/>
              </a:ext>
            </a:extLst>
          </p:cNvPr>
          <p:cNvSpPr>
            <a:spLocks noGrp="1"/>
          </p:cNvSpPr>
          <p:nvPr>
            <p:ph type="body" sz="quarter" idx="10"/>
          </p:nvPr>
        </p:nvSpPr>
        <p:spPr>
          <a:xfrm>
            <a:off x="1197864" y="274320"/>
            <a:ext cx="9408839" cy="517452"/>
          </a:xfrm>
        </p:spPr>
        <p:txBody>
          <a:bodyPr/>
          <a:lstStyle/>
          <a:p>
            <a:r>
              <a:rPr lang="en-US" dirty="0"/>
              <a:t>Meter Costs – Implementation</a:t>
            </a:r>
            <a:endParaRPr lang="en-US" dirty="0">
              <a:solidFill>
                <a:srgbClr val="FF0000"/>
              </a:solidFill>
            </a:endParaRPr>
          </a:p>
        </p:txBody>
      </p:sp>
      <p:sp>
        <p:nvSpPr>
          <p:cNvPr id="10" name="TextBox 9" descr="" title="">
            <a:extLst>
              <a:ext uri="{FF2B5EF4-FFF2-40B4-BE49-F238E27FC236}">
                <a16:creationId xmlns:a16="http://schemas.microsoft.com/office/drawing/2014/main" id="{A93A5085-FF45-84B1-7ACC-5AADAC9B91AC}"/>
              </a:ext>
            </a:extLst>
          </p:cNvPr>
          <p:cNvSpPr txBox="1"/>
          <p:nvPr/>
        </p:nvSpPr>
        <p:spPr>
          <a:xfrm>
            <a:off x="1200149" y="4409407"/>
            <a:ext cx="10698480" cy="1631216"/>
          </a:xfrm>
          <a:prstGeom prst="rect">
            <a:avLst/>
          </a:prstGeom>
          <a:solidFill>
            <a:schemeClr val="bg1"/>
          </a:solidFill>
        </p:spPr>
        <p:txBody>
          <a:bodyPr wrap="square">
            <a:spAutoFit/>
          </a:bodyPr>
          <a:lstStyle/>
          <a:p>
            <a:r>
              <a:rPr lang="en-US" sz="2000" dirty="0"/>
              <a:t>Highlights:</a:t>
            </a:r>
          </a:p>
          <a:p>
            <a:pPr marL="342900" indent="-342900">
              <a:buFont typeface="Arial" panose="020B0604020202020204" pitchFamily="34" charset="0"/>
              <a:buChar char="•"/>
            </a:pPr>
            <a:r>
              <a:rPr lang="en-US" sz="2000" dirty="0"/>
              <a:t>RIE overall total weighted average meter unit price is slightly higher, +1.7%, than National Grid’s total meter unit price in Docket No. 5113 confidential BCA.</a:t>
            </a:r>
          </a:p>
          <a:p>
            <a:pPr marL="342900" indent="-342900">
              <a:buFont typeface="Arial" panose="020B0604020202020204" pitchFamily="34" charset="0"/>
              <a:buChar char="•"/>
            </a:pPr>
            <a:r>
              <a:rPr lang="en-US" sz="2000" dirty="0"/>
              <a:t>Project Management is specific to vendor oversight of meter installations; PPL oversees both activities.</a:t>
            </a:r>
          </a:p>
        </p:txBody>
      </p:sp>
      <p:pic>
        <p:nvPicPr>
          <p:cNvPr id="4" name="Picture 3" descr="" title="">
            <a:extLst>
              <a:ext uri="{FF2B5EF4-FFF2-40B4-BE49-F238E27FC236}">
                <a16:creationId xmlns:a16="http://schemas.microsoft.com/office/drawing/2014/main" id="{54CBBDD2-98DD-2023-A542-AF472760FC67}"/>
              </a:ext>
            </a:extLst>
          </p:cNvPr>
          <p:cNvPicPr>
            <a:picLocks noChangeAspect="1"/>
          </p:cNvPicPr>
          <p:nvPr/>
        </p:nvPicPr>
        <p:blipFill>
          <a:blip r:embed="rId3"/>
          <a:srcRect/>
          <a:stretch/>
        </p:blipFill>
        <p:spPr>
          <a:xfrm>
            <a:off x="1197863" y="987552"/>
            <a:ext cx="8321040" cy="3164775"/>
          </a:xfrm>
          <a:prstGeom prst="rect">
            <a:avLst/>
          </a:prstGeom>
          <a:ln>
            <a:noFill/>
          </a:ln>
        </p:spPr>
      </p:pic>
      <p:sp>
        <p:nvSpPr>
          <p:cNvPr id="7" name="Oval 6" descr="" title="">
            <a:extLst>
              <a:ext uri="{FF2B5EF4-FFF2-40B4-BE49-F238E27FC236}">
                <a16:creationId xmlns:a16="http://schemas.microsoft.com/office/drawing/2014/main" id="{974482E8-48B6-BADD-37A8-92AA85B89DE7}"/>
              </a:ext>
            </a:extLst>
          </p:cNvPr>
          <p:cNvSpPr/>
          <p:nvPr/>
        </p:nvSpPr>
        <p:spPr>
          <a:xfrm>
            <a:off x="147303" y="186415"/>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 title="">
            <a:extLst>
              <a:ext uri="{FF2B5EF4-FFF2-40B4-BE49-F238E27FC236}">
                <a16:creationId xmlns:a16="http://schemas.microsoft.com/office/drawing/2014/main" id="{847B243D-737C-6A4B-E140-F2B2C937008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2389" y="216572"/>
            <a:ext cx="548640" cy="548640"/>
          </a:xfrm>
          <a:prstGeom prst="rect">
            <a:avLst/>
          </a:prstGeom>
        </p:spPr>
      </p:pic>
      <p:sp>
        <p:nvSpPr>
          <p:cNvPr id="3" name="TextBox 2" descr="" title="">
            <a:extLst>
              <a:ext uri="{FF2B5EF4-FFF2-40B4-BE49-F238E27FC236}">
                <a16:creationId xmlns:a16="http://schemas.microsoft.com/office/drawing/2014/main" id="{024EF45A-AA74-E80F-EAA4-019BEA220901}"/>
              </a:ext>
            </a:extLst>
          </p:cNvPr>
          <p:cNvSpPr txBox="1"/>
          <p:nvPr/>
        </p:nvSpPr>
        <p:spPr>
          <a:xfrm>
            <a:off x="1200149" y="4125092"/>
            <a:ext cx="831875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spTree>
    <p:extLst>
      <p:ext uri="{BB962C8B-B14F-4D97-AF65-F5344CB8AC3E}">
        <p14:creationId xmlns:p14="http://schemas.microsoft.com/office/powerpoint/2010/main" val="2072140936"/>
      </p:ext>
    </p:extLst>
  </p:cSld>
  <p:clrMapOvr>
    <a:masterClrMapping/>
  </p:clrMapOvr>
</p:sld>
</file>

<file path=ppt/slides/slide1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413DD26-CC47-1002-5503-8AC5F75CB2C3}"/>
              </a:ext>
            </a:extLst>
          </p:cNvPr>
          <p:cNvSpPr>
            <a:spLocks noGrp="1"/>
          </p:cNvSpPr>
          <p:nvPr>
            <p:ph type="body" sz="quarter" idx="10"/>
          </p:nvPr>
        </p:nvSpPr>
        <p:spPr>
          <a:xfrm>
            <a:off x="1197864" y="274320"/>
            <a:ext cx="8484876" cy="517452"/>
          </a:xfrm>
        </p:spPr>
        <p:txBody>
          <a:bodyPr/>
          <a:lstStyle/>
          <a:p>
            <a:r>
              <a:rPr lang="en-US" dirty="0"/>
              <a:t>Program Costs – Implementation</a:t>
            </a:r>
            <a:endParaRPr lang="en-US" dirty="0">
              <a:solidFill>
                <a:srgbClr val="FF0000"/>
              </a:solidFill>
              <a:highlight>
                <a:srgbClr val="FF0000"/>
              </a:highlight>
            </a:endParaRPr>
          </a:p>
        </p:txBody>
      </p:sp>
      <p:sp>
        <p:nvSpPr>
          <p:cNvPr id="6" name="Oval 5" descr="" title="">
            <a:extLst>
              <a:ext uri="{FF2B5EF4-FFF2-40B4-BE49-F238E27FC236}">
                <a16:creationId xmlns:a16="http://schemas.microsoft.com/office/drawing/2014/main" id="{E9E79BD1-6052-11F9-CBE3-57499D231333}"/>
              </a:ext>
            </a:extLst>
          </p:cNvPr>
          <p:cNvSpPr/>
          <p:nvPr/>
        </p:nvSpPr>
        <p:spPr>
          <a:xfrm>
            <a:off x="190849" y="172669"/>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 title="">
            <a:extLst>
              <a:ext uri="{FF2B5EF4-FFF2-40B4-BE49-F238E27FC236}">
                <a16:creationId xmlns:a16="http://schemas.microsoft.com/office/drawing/2014/main" id="{CE214FD3-7C42-ECC5-1B3D-C2EFD9FF576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4870" y="296690"/>
            <a:ext cx="493776" cy="493776"/>
          </a:xfrm>
          <a:prstGeom prst="rect">
            <a:avLst/>
          </a:prstGeom>
        </p:spPr>
      </p:pic>
      <p:sp>
        <p:nvSpPr>
          <p:cNvPr id="3" name="TextBox 2" descr="" title="">
            <a:extLst>
              <a:ext uri="{FF2B5EF4-FFF2-40B4-BE49-F238E27FC236}">
                <a16:creationId xmlns:a16="http://schemas.microsoft.com/office/drawing/2014/main" id="{AA772D9F-21B3-96E3-680B-D34241B29767}"/>
              </a:ext>
            </a:extLst>
          </p:cNvPr>
          <p:cNvSpPr txBox="1"/>
          <p:nvPr/>
        </p:nvSpPr>
        <p:spPr>
          <a:xfrm>
            <a:off x="1197863" y="3978303"/>
            <a:ext cx="10698480" cy="1323439"/>
          </a:xfrm>
          <a:prstGeom prst="rect">
            <a:avLst/>
          </a:prstGeom>
          <a:solidFill>
            <a:schemeClr val="bg1"/>
          </a:solidFill>
        </p:spPr>
        <p:txBody>
          <a:bodyPr wrap="square">
            <a:spAutoFit/>
          </a:bodyPr>
          <a:lstStyle/>
          <a:p>
            <a:r>
              <a:rPr lang="en-US" sz="2000" dirty="0"/>
              <a:t>Highlights:</a:t>
            </a:r>
          </a:p>
          <a:p>
            <a:pPr marL="342900" indent="-342900">
              <a:buFont typeface="Arial" panose="020B0604020202020204" pitchFamily="34" charset="0"/>
              <a:buChar char="•"/>
            </a:pPr>
            <a:r>
              <a:rPr lang="en-US" sz="2000" dirty="0"/>
              <a:t>PMO Vendor RFP is in progress.  </a:t>
            </a:r>
          </a:p>
          <a:p>
            <a:pPr marL="342900" indent="-342900">
              <a:buFont typeface="Arial" panose="020B0604020202020204" pitchFamily="34" charset="0"/>
              <a:buChar char="•"/>
            </a:pPr>
            <a:r>
              <a:rPr lang="en-US" sz="2000" dirty="0"/>
              <a:t>BCA Estimates were based on PA experience on resources and skills needed for implementation coupled with industry hourly rate estimates.</a:t>
            </a:r>
          </a:p>
        </p:txBody>
      </p:sp>
      <p:pic>
        <p:nvPicPr>
          <p:cNvPr id="9" name="Picture 8" descr="" title="">
            <a:extLst>
              <a:ext uri="{FF2B5EF4-FFF2-40B4-BE49-F238E27FC236}">
                <a16:creationId xmlns:a16="http://schemas.microsoft.com/office/drawing/2014/main" id="{41ABDEB1-8D42-2CE7-4DBD-CE7BEC727F91}"/>
              </a:ext>
            </a:extLst>
          </p:cNvPr>
          <p:cNvPicPr>
            <a:picLocks noChangeAspect="1"/>
          </p:cNvPicPr>
          <p:nvPr/>
        </p:nvPicPr>
        <p:blipFill>
          <a:blip r:embed="rId5"/>
          <a:srcRect/>
          <a:stretch/>
        </p:blipFill>
        <p:spPr>
          <a:xfrm>
            <a:off x="1197863" y="987552"/>
            <a:ext cx="8412480" cy="2575250"/>
          </a:xfrm>
          <a:prstGeom prst="rect">
            <a:avLst/>
          </a:prstGeom>
          <a:ln>
            <a:noFill/>
          </a:ln>
        </p:spPr>
      </p:pic>
      <p:sp>
        <p:nvSpPr>
          <p:cNvPr id="4" name="TextBox 3" descr="" title="">
            <a:extLst>
              <a:ext uri="{FF2B5EF4-FFF2-40B4-BE49-F238E27FC236}">
                <a16:creationId xmlns:a16="http://schemas.microsoft.com/office/drawing/2014/main" id="{64DE0D93-65F6-AB59-2CCB-B65530671060}"/>
              </a:ext>
            </a:extLst>
          </p:cNvPr>
          <p:cNvSpPr txBox="1"/>
          <p:nvPr/>
        </p:nvSpPr>
        <p:spPr>
          <a:xfrm>
            <a:off x="1200149" y="3561092"/>
            <a:ext cx="841019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ea typeface="+mn-ea"/>
                <a:cs typeface="+mn-cs"/>
              </a:rPr>
              <a:t>Note: Amounts may not add exactly due to rounding</a:t>
            </a:r>
          </a:p>
        </p:txBody>
      </p:sp>
    </p:spTree>
    <p:extLst>
      <p:ext uri="{BB962C8B-B14F-4D97-AF65-F5344CB8AC3E}">
        <p14:creationId xmlns:p14="http://schemas.microsoft.com/office/powerpoint/2010/main" val="2441436267"/>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ext Placeholder 1" descr="" title="">
            <a:extLst>
              <a:ext uri="{FF2B5EF4-FFF2-40B4-BE49-F238E27FC236}">
                <a16:creationId xmlns:a16="http://schemas.microsoft.com/office/drawing/2014/main" id="{662EE042-83CD-1AA2-0C45-62CCF16C9E27}"/>
              </a:ext>
            </a:extLst>
          </p:cNvPr>
          <p:cNvSpPr>
            <a:spLocks noGrp="1"/>
          </p:cNvSpPr>
          <p:nvPr>
            <p:ph type="body" sz="quarter" idx="10"/>
          </p:nvPr>
        </p:nvSpPr>
        <p:spPr>
          <a:xfrm>
            <a:off x="1041307" y="332639"/>
            <a:ext cx="8996313" cy="517452"/>
          </a:xfrm>
        </p:spPr>
        <p:txBody>
          <a:bodyPr/>
          <a:lstStyle/>
          <a:p>
            <a:r>
              <a:rPr lang="en-US" sz="3200" dirty="0"/>
              <a:t>AMF Costs Incurred to April 30, 2023</a:t>
            </a:r>
          </a:p>
        </p:txBody>
      </p:sp>
      <p:sp>
        <p:nvSpPr>
          <p:cNvPr id="3" name="TextBox 2" descr="" title="">
            <a:extLst>
              <a:ext uri="{FF2B5EF4-FFF2-40B4-BE49-F238E27FC236}">
                <a16:creationId xmlns:a16="http://schemas.microsoft.com/office/drawing/2014/main" id="{A97E8543-00CD-E3E6-531C-F2121FBFDF67}"/>
              </a:ext>
            </a:extLst>
          </p:cNvPr>
          <p:cNvSpPr txBox="1"/>
          <p:nvPr/>
        </p:nvSpPr>
        <p:spPr>
          <a:xfrm>
            <a:off x="1041307" y="3394741"/>
            <a:ext cx="10467975" cy="2862322"/>
          </a:xfrm>
          <a:prstGeom prst="rect">
            <a:avLst/>
          </a:prstGeom>
          <a:noFill/>
        </p:spPr>
        <p:txBody>
          <a:bodyPr wrap="square" rtlCol="0">
            <a:spAutoFit/>
          </a:bodyPr>
          <a:lstStyle/>
          <a:p>
            <a:r>
              <a:rPr lang="en-US" dirty="0"/>
              <a:t>Highlights:</a:t>
            </a:r>
          </a:p>
          <a:p>
            <a:pPr marL="285750" indent="-285750">
              <a:buFont typeface="Arial" panose="020B0604020202020204" pitchFamily="34" charset="0"/>
              <a:buChar char="•"/>
            </a:pPr>
            <a:r>
              <a:rPr lang="en-US" dirty="0"/>
              <a:t>Project timeline anticipated project costs ‘at-risk’ for work to be completed prior to an anticipated ruling.</a:t>
            </a:r>
          </a:p>
          <a:p>
            <a:pPr marL="285750" indent="-285750">
              <a:buFont typeface="Arial" panose="020B0604020202020204" pitchFamily="34" charset="0"/>
              <a:buChar char="•"/>
            </a:pPr>
            <a:r>
              <a:rPr lang="en-US" sz="1800" dirty="0"/>
              <a:t>Referring to the testimony of Walnock &amp; Reder, Bates 46 of 84, states: “The Company will be performing work associated with Systems, Meters, RF Network Equipment and Planning functions totaling approximately $8 million prior to receipt of regulatory approval for the AMF Business Case.” </a:t>
            </a:r>
          </a:p>
          <a:p>
            <a:pPr marL="285750" indent="-285750">
              <a:buFont typeface="Arial" panose="020B0604020202020204" pitchFamily="34" charset="0"/>
              <a:buChar char="•"/>
            </a:pPr>
            <a:r>
              <a:rPr lang="en-US" dirty="0"/>
              <a:t>The handling of these costs have been contemplated, as outlined in the cost recovery section of the business case, in the event AMF is not regulatory approved.</a:t>
            </a:r>
            <a:endParaRPr lang="en-US" sz="1800" dirty="0"/>
          </a:p>
          <a:p>
            <a:endParaRPr lang="en-US" dirty="0"/>
          </a:p>
        </p:txBody>
      </p:sp>
      <p:pic>
        <p:nvPicPr>
          <p:cNvPr id="4" name="Picture 3" descr="" title="">
            <a:extLst>
              <a:ext uri="{FF2B5EF4-FFF2-40B4-BE49-F238E27FC236}">
                <a16:creationId xmlns:a16="http://schemas.microsoft.com/office/drawing/2014/main" id="{9C29C3A2-3DE7-C3B9-B359-9FAC20F6648B}"/>
              </a:ext>
            </a:extLst>
          </p:cNvPr>
          <p:cNvPicPr>
            <a:picLocks noChangeAspect="1"/>
          </p:cNvPicPr>
          <p:nvPr/>
        </p:nvPicPr>
        <p:blipFill>
          <a:blip r:embed="rId3"/>
          <a:stretch>
            <a:fillRect/>
          </a:stretch>
        </p:blipFill>
        <p:spPr>
          <a:xfrm>
            <a:off x="1142306" y="1168283"/>
            <a:ext cx="6671657" cy="1832612"/>
          </a:xfrm>
          <a:prstGeom prst="rect">
            <a:avLst/>
          </a:prstGeom>
        </p:spPr>
      </p:pic>
    </p:spTree>
    <p:extLst>
      <p:ext uri="{BB962C8B-B14F-4D97-AF65-F5344CB8AC3E}">
        <p14:creationId xmlns:p14="http://schemas.microsoft.com/office/powerpoint/2010/main" val="192931690"/>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 Placeholder 2" descr="" title="">
            <a:extLst>
              <a:ext uri="{FF2B5EF4-FFF2-40B4-BE49-F238E27FC236}">
                <a16:creationId xmlns:a16="http://schemas.microsoft.com/office/drawing/2014/main" id="{E42A6D67-B105-CE2E-4CC4-DE17E6A740BC}"/>
              </a:ext>
            </a:extLst>
          </p:cNvPr>
          <p:cNvSpPr>
            <a:spLocks noGrp="1"/>
          </p:cNvSpPr>
          <p:nvPr>
            <p:ph type="body" sz="quarter" idx="10"/>
          </p:nvPr>
        </p:nvSpPr>
        <p:spPr>
          <a:xfrm>
            <a:off x="545252" y="357772"/>
            <a:ext cx="11350261" cy="517452"/>
          </a:xfrm>
        </p:spPr>
        <p:txBody>
          <a:bodyPr/>
          <a:lstStyle/>
          <a:p>
            <a:r>
              <a:rPr lang="en-US" dirty="0"/>
              <a:t>Summary Take-Aways</a:t>
            </a:r>
          </a:p>
        </p:txBody>
      </p:sp>
      <p:sp>
        <p:nvSpPr>
          <p:cNvPr id="5" name="Text Placeholder 2" descr="" title="">
            <a:extLst>
              <a:ext uri="{FF2B5EF4-FFF2-40B4-BE49-F238E27FC236}">
                <a16:creationId xmlns:a16="http://schemas.microsoft.com/office/drawing/2014/main" id="{12AECA9B-DB03-7008-3628-8C02B819234E}"/>
              </a:ext>
            </a:extLst>
          </p:cNvPr>
          <p:cNvSpPr txBox="1">
            <a:spLocks/>
          </p:cNvSpPr>
          <p:nvPr/>
        </p:nvSpPr>
        <p:spPr>
          <a:xfrm>
            <a:off x="545252" y="1069354"/>
            <a:ext cx="11135214" cy="5295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r>
              <a:rPr lang="en-US" sz="2200" dirty="0">
                <a:ea typeface="Calibri" panose="020F0502020204030204" pitchFamily="34" charset="0"/>
                <a:cs typeface="Times New Roman" panose="02020603050405020304" pitchFamily="18" charset="0"/>
              </a:rPr>
              <a:t>PPL has a successful history with Landis+Gyr established through prior AMI deployments.  Extending the relationship to Rhode Island provides efficiency synergies, reduces implementation risk and offers increased project certainty.  </a:t>
            </a:r>
          </a:p>
          <a:p>
            <a:pPr marL="342900" indent="-342900">
              <a:spcBef>
                <a:spcPts val="1200"/>
              </a:spcBef>
            </a:pPr>
            <a:r>
              <a:rPr lang="en-US" sz="2200" dirty="0">
                <a:ea typeface="Calibri" panose="020F0502020204030204" pitchFamily="34" charset="0"/>
                <a:cs typeface="Times New Roman" panose="02020603050405020304" pitchFamily="18" charset="0"/>
              </a:rPr>
              <a:t>The Rhode Island AMF Business Case components have been fully vetted and reviewed for a best value approach; founded on proposals, RFPs, and agreements that are in process.</a:t>
            </a:r>
          </a:p>
          <a:p>
            <a:pPr marL="342900" indent="-342900">
              <a:spcBef>
                <a:spcPts val="1200"/>
              </a:spcBef>
            </a:pPr>
            <a:r>
              <a:rPr lang="en-US" sz="2200" dirty="0">
                <a:ea typeface="Calibri" panose="020F0502020204030204" pitchFamily="34" charset="0"/>
                <a:cs typeface="Times New Roman" panose="02020603050405020304" pitchFamily="18" charset="0"/>
              </a:rPr>
              <a:t>Rhode Island Energy is receiving the next wave of AMF technology that leapfrogs capability in PPL PA and KY offering potential to unleash new benefits and services with continued scale potential.  </a:t>
            </a:r>
          </a:p>
          <a:p>
            <a:pPr marL="342900" indent="-342900">
              <a:spcBef>
                <a:spcPts val="1200"/>
              </a:spcBef>
            </a:pPr>
            <a:r>
              <a:rPr lang="en-US" sz="2200" dirty="0">
                <a:ea typeface="Calibri" panose="020F0502020204030204" pitchFamily="34" charset="0"/>
                <a:cs typeface="Times New Roman" panose="02020603050405020304" pitchFamily="18" charset="0"/>
              </a:rPr>
              <a:t>Proposed AMF 2.0 components include solutions provided by Landis+Gyr and others that will be owned by PPL/RIE, installed by 3</a:t>
            </a:r>
            <a:r>
              <a:rPr lang="en-US" sz="2200" baseline="30000" dirty="0">
                <a:ea typeface="Calibri" panose="020F0502020204030204" pitchFamily="34" charset="0"/>
                <a:cs typeface="Times New Roman" panose="02020603050405020304" pitchFamily="18" charset="0"/>
              </a:rPr>
              <a:t>rd</a:t>
            </a:r>
            <a:r>
              <a:rPr lang="en-US" sz="2200" dirty="0">
                <a:ea typeface="Calibri" panose="020F0502020204030204" pitchFamily="34" charset="0"/>
                <a:cs typeface="Times New Roman" panose="02020603050405020304" pitchFamily="18" charset="0"/>
              </a:rPr>
              <a:t> parties and Landis+Gyr with </a:t>
            </a:r>
            <a:r>
              <a:rPr lang="en-US" sz="2200" dirty="0" smtClean="0">
                <a:ea typeface="Calibri" panose="020F0502020204030204" pitchFamily="34" charset="0"/>
                <a:cs typeface="Times New Roman" panose="02020603050405020304" pitchFamily="18" charset="0"/>
              </a:rPr>
              <a:t>PPL/RIE oversight </a:t>
            </a:r>
            <a:r>
              <a:rPr lang="en-US" sz="2200" dirty="0">
                <a:ea typeface="Calibri" panose="020F0502020204030204" pitchFamily="34" charset="0"/>
                <a:cs typeface="Times New Roman" panose="02020603050405020304" pitchFamily="18" charset="0"/>
              </a:rPr>
              <a:t>and ultimately operated by PPL/RIE and Landis+Gyr.    </a:t>
            </a:r>
          </a:p>
          <a:p>
            <a:pPr marL="342900" indent="-342900">
              <a:spcBef>
                <a:spcPts val="1200"/>
              </a:spcBef>
            </a:pPr>
            <a:r>
              <a:rPr lang="en-US" sz="2200" dirty="0">
                <a:ea typeface="Calibri" panose="020F0502020204030204" pitchFamily="34" charset="0"/>
                <a:cs typeface="Times New Roman" panose="02020603050405020304" pitchFamily="18" charset="0"/>
              </a:rPr>
              <a:t>Landis+Gyr proposed costs are competitive, especially given the impacts of inflation.  </a:t>
            </a:r>
          </a:p>
        </p:txBody>
      </p:sp>
    </p:spTree>
    <p:extLst>
      <p:ext uri="{BB962C8B-B14F-4D97-AF65-F5344CB8AC3E}">
        <p14:creationId xmlns:p14="http://schemas.microsoft.com/office/powerpoint/2010/main" val="1347666607"/>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FEC336CD-9227-4D26-9170-1B777A913664}"/>
              </a:ext>
            </a:extLst>
          </p:cNvPr>
          <p:cNvSpPr>
            <a:spLocks noGrp="1"/>
          </p:cNvSpPr>
          <p:nvPr>
            <p:ph type="body" sz="quarter" idx="10"/>
          </p:nvPr>
        </p:nvSpPr>
        <p:spPr>
          <a:xfrm>
            <a:off x="545252" y="357772"/>
            <a:ext cx="10396551" cy="517452"/>
          </a:xfrm>
        </p:spPr>
        <p:txBody>
          <a:bodyPr/>
          <a:lstStyle/>
          <a:p>
            <a:r>
              <a:rPr lang="en-US" dirty="0"/>
              <a:t>Agenda</a:t>
            </a:r>
          </a:p>
        </p:txBody>
      </p:sp>
      <p:sp>
        <p:nvSpPr>
          <p:cNvPr id="3" name="Text Placeholder 2" descr="" title="">
            <a:extLst>
              <a:ext uri="{FF2B5EF4-FFF2-40B4-BE49-F238E27FC236}">
                <a16:creationId xmlns:a16="http://schemas.microsoft.com/office/drawing/2014/main" id="{55DC9A97-97A8-E976-227E-41EB1BA42003}"/>
              </a:ext>
            </a:extLst>
          </p:cNvPr>
          <p:cNvSpPr>
            <a:spLocks noGrp="1"/>
          </p:cNvSpPr>
          <p:nvPr>
            <p:ph type="body" sz="quarter" idx="11"/>
          </p:nvPr>
        </p:nvSpPr>
        <p:spPr>
          <a:xfrm>
            <a:off x="528393" y="1108432"/>
            <a:ext cx="11135214" cy="5014462"/>
          </a:xfrm>
        </p:spPr>
        <p:txBody>
          <a:bodyPr/>
          <a:lstStyle/>
          <a:p>
            <a:pPr marL="342900" marR="0" lvl="0" indent="-342900">
              <a:spcBef>
                <a:spcPts val="1200"/>
              </a:spcBef>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PPL’s history with Landis+Gyr (L+G)</a:t>
            </a:r>
          </a:p>
          <a:p>
            <a:pPr marL="34290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PPL’s Landis+Gyr Synergies for RIE</a:t>
            </a:r>
            <a:endParaRPr lang="en-US" sz="2400" dirty="0">
              <a:effectLst/>
              <a:ea typeface="Calibri" panose="020F0502020204030204" pitchFamily="34" charset="0"/>
              <a:cs typeface="Times New Roman" panose="02020603050405020304" pitchFamily="18" charset="0"/>
            </a:endParaRPr>
          </a:p>
          <a:p>
            <a:pPr marL="342900" marR="0" lvl="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Status of AMF key agreements, proposals and RFP’s</a:t>
            </a:r>
          </a:p>
          <a:p>
            <a:pPr marL="34290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AMF components, solutions and roles</a:t>
            </a:r>
            <a:r>
              <a:rPr lang="en-US" sz="2400" dirty="0">
                <a:effectLst/>
                <a:ea typeface="Calibri" panose="020F0502020204030204" pitchFamily="34" charset="0"/>
                <a:cs typeface="Times New Roman" panose="02020603050405020304" pitchFamily="18" charset="0"/>
              </a:rPr>
              <a:t> </a:t>
            </a:r>
          </a:p>
          <a:p>
            <a:pPr marL="342900" marR="0" lvl="0" indent="-342900">
              <a:spcBef>
                <a:spcPts val="1200"/>
              </a:spcBef>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Rhode Island Energy AMF advantages</a:t>
            </a:r>
            <a:r>
              <a:rPr lang="en-US" sz="2400" dirty="0">
                <a:ea typeface="Calibri" panose="020F0502020204030204" pitchFamily="34" charset="0"/>
                <a:cs typeface="Times New Roman" panose="02020603050405020304" pitchFamily="18" charset="0"/>
              </a:rPr>
              <a:t> over </a:t>
            </a:r>
            <a:r>
              <a:rPr lang="en-US" sz="2400" dirty="0">
                <a:effectLst/>
                <a:ea typeface="Calibri" panose="020F0502020204030204" pitchFamily="34" charset="0"/>
                <a:cs typeface="Times New Roman" panose="02020603050405020304" pitchFamily="18" charset="0"/>
              </a:rPr>
              <a:t>PPL PA and KY </a:t>
            </a:r>
          </a:p>
          <a:p>
            <a:pPr marL="342900" marR="0" lvl="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Approach to validating proposed costs </a:t>
            </a:r>
          </a:p>
          <a:p>
            <a:pPr marL="342900" marR="0" lvl="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Implementation cost review with resourcing/provider </a:t>
            </a:r>
            <a:endParaRPr lang="en-US" sz="2400" dirty="0">
              <a:solidFill>
                <a:srgbClr val="FF0000"/>
              </a:solidFill>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AMF spend to date</a:t>
            </a:r>
          </a:p>
          <a:p>
            <a:pPr marL="34290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Summary take-aways</a:t>
            </a:r>
          </a:p>
          <a:p>
            <a:pPr marL="342900" indent="-342900">
              <a:spcBef>
                <a:spcPts val="1200"/>
              </a:spcBef>
              <a:buFont typeface="Arial" panose="020B0604020202020204" pitchFamily="34" charset="0"/>
              <a:buChar char="•"/>
            </a:pPr>
            <a:r>
              <a:rPr lang="en-US" sz="2400" dirty="0">
                <a:ea typeface="Calibri" panose="020F0502020204030204" pitchFamily="34" charset="0"/>
                <a:cs typeface="Times New Roman" panose="02020603050405020304" pitchFamily="18" charset="0"/>
              </a:rPr>
              <a:t>Q&amp;A </a:t>
            </a:r>
          </a:p>
          <a:p>
            <a:pPr marR="0" lvl="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705456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 Placeholder 2" descr="" title="">
            <a:extLst>
              <a:ext uri="{FF2B5EF4-FFF2-40B4-BE49-F238E27FC236}">
                <a16:creationId xmlns:a16="http://schemas.microsoft.com/office/drawing/2014/main" id="{58F84B4C-EF0C-EEA0-2485-E74A5EF49326}"/>
              </a:ext>
            </a:extLst>
          </p:cNvPr>
          <p:cNvSpPr>
            <a:spLocks noGrp="1"/>
          </p:cNvSpPr>
          <p:nvPr>
            <p:ph type="body" sz="quarter" idx="10"/>
          </p:nvPr>
        </p:nvSpPr>
        <p:spPr>
          <a:xfrm>
            <a:off x="441590" y="218320"/>
            <a:ext cx="8996313" cy="517452"/>
          </a:xfrm>
        </p:spPr>
        <p:txBody>
          <a:bodyPr/>
          <a:lstStyle/>
          <a:p>
            <a:r>
              <a:rPr lang="en-US" dirty="0"/>
              <a:t>PPL’s History with Landis+Gyr </a:t>
            </a:r>
          </a:p>
        </p:txBody>
      </p:sp>
      <p:graphicFrame>
        <p:nvGraphicFramePr>
          <p:cNvPr id="37" name="Table 36" descr="" title="">
            <a:extLst>
              <a:ext uri="{FF2B5EF4-FFF2-40B4-BE49-F238E27FC236}">
                <a16:creationId xmlns:a16="http://schemas.microsoft.com/office/drawing/2014/main" id="{086D30AE-0404-FC7D-1D04-168D1D74C3D8}"/>
              </a:ext>
            </a:extLst>
          </p:cNvPr>
          <p:cNvGraphicFramePr>
            <a:graphicFrameLocks noGrp="1"/>
          </p:cNvGraphicFramePr>
          <p:nvPr>
            <p:extLst>
              <p:ext uri="{D42A27DB-BD31-4B8C-83A1-F6EECF244321}">
                <p14:modId xmlns:p14="http://schemas.microsoft.com/office/powerpoint/2010/main" val="2721157020"/>
              </p:ext>
            </p:extLst>
          </p:nvPr>
        </p:nvGraphicFramePr>
        <p:xfrm>
          <a:off x="2855469" y="3302125"/>
          <a:ext cx="8345717" cy="2887210"/>
        </p:xfrm>
        <a:graphic>
          <a:graphicData uri="http://schemas.openxmlformats.org/drawingml/2006/table">
            <a:tbl>
              <a:tblPr>
                <a:tableStyleId>{5C22544A-7EE6-4342-B048-85BDC9FD1C3A}</a:tableStyleId>
              </a:tblPr>
              <a:tblGrid>
                <a:gridCol w="1280584">
                  <a:extLst>
                    <a:ext uri="{9D8B030D-6E8A-4147-A177-3AD203B41FA5}">
                      <a16:colId xmlns:a16="http://schemas.microsoft.com/office/drawing/2014/main" val="2808091236"/>
                    </a:ext>
                  </a:extLst>
                </a:gridCol>
                <a:gridCol w="3255100">
                  <a:extLst>
                    <a:ext uri="{9D8B030D-6E8A-4147-A177-3AD203B41FA5}">
                      <a16:colId xmlns:a16="http://schemas.microsoft.com/office/drawing/2014/main" val="4041080555"/>
                    </a:ext>
                  </a:extLst>
                </a:gridCol>
                <a:gridCol w="1026819">
                  <a:extLst>
                    <a:ext uri="{9D8B030D-6E8A-4147-A177-3AD203B41FA5}">
                      <a16:colId xmlns:a16="http://schemas.microsoft.com/office/drawing/2014/main" val="1213457678"/>
                    </a:ext>
                  </a:extLst>
                </a:gridCol>
                <a:gridCol w="1204359">
                  <a:extLst>
                    <a:ext uri="{9D8B030D-6E8A-4147-A177-3AD203B41FA5}">
                      <a16:colId xmlns:a16="http://schemas.microsoft.com/office/drawing/2014/main" val="3551851963"/>
                    </a:ext>
                  </a:extLst>
                </a:gridCol>
                <a:gridCol w="1578855">
                  <a:extLst>
                    <a:ext uri="{9D8B030D-6E8A-4147-A177-3AD203B41FA5}">
                      <a16:colId xmlns:a16="http://schemas.microsoft.com/office/drawing/2014/main" val="3587053954"/>
                    </a:ext>
                  </a:extLst>
                </a:gridCol>
              </a:tblGrid>
              <a:tr h="298911">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AMF Category </a:t>
                      </a:r>
                      <a:endParaRPr lang="en-US" sz="1400" b="1" i="0" u="none" strike="noStrike" dirty="0">
                        <a:solidFill>
                          <a:schemeClr val="bg1"/>
                        </a:solidFill>
                        <a:effectLst/>
                        <a:latin typeface="Calibri" panose="020F0502020204030204" pitchFamily="34" charset="0"/>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0158D"/>
                    </a:solidFill>
                  </a:tcPr>
                </a:tc>
                <a:tc hMerge="1">
                  <a:txBody>
                    <a:bodyPr/>
                    <a:lstStyle/>
                    <a:p>
                      <a:pPr algn="l" fontAlgn="b"/>
                      <a:endParaRPr lang="en-US" sz="2000" b="1" i="0" u="none" strike="noStrike" dirty="0">
                        <a:solidFill>
                          <a:schemeClr val="bg1"/>
                        </a:solidFill>
                        <a:effectLst/>
                        <a:latin typeface="Calibri" panose="020F0502020204030204" pitchFamily="34" charset="0"/>
                      </a:endParaRP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75000"/>
                      </a:schemeClr>
                    </a:solidFill>
                  </a:tcPr>
                </a:tc>
                <a:tc>
                  <a:txBody>
                    <a:bodyPr/>
                    <a:lstStyle/>
                    <a:p>
                      <a:pPr algn="ctr" fontAlgn="b"/>
                      <a:r>
                        <a:rPr lang="en-US" sz="1400" b="1" u="none" strike="noStrike" dirty="0">
                          <a:solidFill>
                            <a:schemeClr val="bg1"/>
                          </a:solidFill>
                          <a:effectLst/>
                        </a:rPr>
                        <a:t>PPL PA</a:t>
                      </a:r>
                      <a:endParaRPr lang="en-US" sz="1400" b="1" i="0" u="none" strike="noStrike" dirty="0">
                        <a:solidFill>
                          <a:schemeClr val="bg1"/>
                        </a:solidFill>
                        <a:effectLst/>
                        <a:latin typeface="Calibri" panose="020F0502020204030204" pitchFamily="34" charset="0"/>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0158D"/>
                    </a:solidFill>
                  </a:tcPr>
                </a:tc>
                <a:tc>
                  <a:txBody>
                    <a:bodyPr/>
                    <a:lstStyle/>
                    <a:p>
                      <a:pPr algn="ctr" fontAlgn="b"/>
                      <a:r>
                        <a:rPr lang="en-US" sz="1400" b="1" u="none" strike="noStrike" dirty="0">
                          <a:solidFill>
                            <a:schemeClr val="bg1"/>
                          </a:solidFill>
                          <a:effectLst/>
                        </a:rPr>
                        <a:t>PPL KY</a:t>
                      </a:r>
                      <a:endParaRPr lang="en-US" sz="1400" b="1" i="0" u="none" strike="noStrike" dirty="0">
                        <a:solidFill>
                          <a:schemeClr val="bg1"/>
                        </a:solidFill>
                        <a:effectLst/>
                        <a:latin typeface="Calibri" panose="020F0502020204030204" pitchFamily="34" charset="0"/>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0158D"/>
                    </a:solidFill>
                  </a:tcPr>
                </a:tc>
                <a:tc>
                  <a:txBody>
                    <a:bodyPr/>
                    <a:lstStyle/>
                    <a:p>
                      <a:pPr algn="ctr" fontAlgn="b"/>
                      <a:r>
                        <a:rPr lang="en-US" sz="1400" b="1" i="0" u="none" strike="noStrike" dirty="0">
                          <a:solidFill>
                            <a:schemeClr val="bg1"/>
                          </a:solidFill>
                          <a:effectLst/>
                          <a:latin typeface="+mj-lt"/>
                        </a:rPr>
                        <a:t>RIE Proposed</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0158D"/>
                    </a:solidFill>
                  </a:tcPr>
                </a:tc>
                <a:extLst>
                  <a:ext uri="{0D108BD9-81ED-4DB2-BD59-A6C34878D82A}">
                    <a16:rowId xmlns:a16="http://schemas.microsoft.com/office/drawing/2014/main" val="3758936567"/>
                  </a:ext>
                </a:extLst>
              </a:tr>
              <a:tr h="264944">
                <a:tc rowSpan="3">
                  <a:txBody>
                    <a:bodyPr/>
                    <a:lstStyle/>
                    <a:p>
                      <a:pPr lvl="0" algn="l" fontAlgn="b"/>
                      <a:r>
                        <a:rPr lang="en-US" sz="1400" b="1" i="0" u="none" strike="noStrike" dirty="0">
                          <a:solidFill>
                            <a:srgbClr val="000000"/>
                          </a:solidFill>
                          <a:effectLst/>
                          <a:latin typeface="+mj-lt"/>
                        </a:rPr>
                        <a:t>Systems</a:t>
                      </a:r>
                    </a:p>
                  </a:txBody>
                  <a:tcPr marL="45720" marR="4572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Head End</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131955"/>
                  </a:ext>
                </a:extLst>
              </a:tr>
              <a:tr h="264944">
                <a:tc vMerge="1">
                  <a:txBody>
                    <a:bodyPr/>
                    <a:lstStyle/>
                    <a:p>
                      <a:pPr lvl="0" algn="l" fontAlgn="b"/>
                      <a:endParaRPr lang="en-US" sz="1600" b="1" i="0" u="none" strike="noStrike" dirty="0">
                        <a:solidFill>
                          <a:srgbClr val="000000"/>
                        </a:solidFill>
                        <a:effectLst/>
                        <a:latin typeface="Calibri" panose="020F05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MDMS</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100" b="1" i="0" u="none" strike="noStrike" dirty="0">
                        <a:solidFill>
                          <a:srgbClr val="000000"/>
                        </a:solidFill>
                        <a:effectLst/>
                        <a:latin typeface="+mj-lt"/>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2637502"/>
                  </a:ext>
                </a:extLst>
              </a:tr>
              <a:tr h="264944">
                <a:tc vMerge="1">
                  <a:txBody>
                    <a:bodyPr/>
                    <a:lstStyle/>
                    <a:p>
                      <a:pPr lvl="0" algn="l" fontAlgn="b"/>
                      <a:endParaRPr lang="en-US" sz="1600" b="1" i="0" u="none" strike="noStrike" dirty="0">
                        <a:solidFill>
                          <a:srgbClr val="000000"/>
                        </a:solidFill>
                        <a:effectLst/>
                        <a:latin typeface="Calibri" panose="020F05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DER Monitor &amp; Manage</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mn-lt"/>
                          <a:ea typeface="+mn-ea"/>
                          <a:cs typeface="+mn-cs"/>
                        </a:rPr>
                        <a:t>TBD</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rgbClr val="000000"/>
                          </a:solidFill>
                          <a:effectLst/>
                          <a:latin typeface="+mj-lt"/>
                        </a:rPr>
                        <a:t>TBD</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9034120"/>
                  </a:ext>
                </a:extLst>
              </a:tr>
              <a:tr h="264944">
                <a:tc rowSpan="4">
                  <a:txBody>
                    <a:bodyPr/>
                    <a:lstStyle/>
                    <a:p>
                      <a:pPr lvl="0" algn="l" fontAlgn="b"/>
                      <a:r>
                        <a:rPr lang="en-US" sz="1400" b="1" i="0" u="none" strike="noStrike" dirty="0">
                          <a:solidFill>
                            <a:srgbClr val="000000"/>
                          </a:solidFill>
                          <a:effectLst/>
                          <a:latin typeface="+mj-lt"/>
                        </a:rPr>
                        <a:t>Network</a:t>
                      </a:r>
                    </a:p>
                  </a:txBody>
                  <a:tcPr marL="45720" marR="4572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Hardware</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7084974"/>
                  </a:ext>
                </a:extLst>
              </a:tr>
              <a:tr h="264944">
                <a:tc vMerge="1">
                  <a:txBody>
                    <a:bodyPr/>
                    <a:lstStyle/>
                    <a:p>
                      <a:pPr lvl="0" algn="l" fontAlgn="b"/>
                      <a:endParaRPr lang="en-US" sz="1600" b="1" i="0" u="none" strike="noStrike" dirty="0">
                        <a:solidFill>
                          <a:srgbClr val="000000"/>
                        </a:solidFill>
                        <a:effectLst/>
                        <a:latin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Installation Services</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1" i="0" u="none" strike="noStrike" dirty="0">
                        <a:solidFill>
                          <a:srgbClr val="000000"/>
                        </a:solidFill>
                        <a:effectLst/>
                        <a:latin typeface="+mj-lt"/>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6007727"/>
                  </a:ext>
                </a:extLst>
              </a:tr>
              <a:tr h="264944">
                <a:tc vMerge="1">
                  <a:txBody>
                    <a:bodyPr/>
                    <a:lstStyle/>
                    <a:p>
                      <a:pPr lvl="0" algn="l" fontAlgn="b"/>
                      <a:endParaRPr lang="en-US" sz="1600" b="1" i="0" u="none" strike="noStrike" dirty="0">
                        <a:solidFill>
                          <a:srgbClr val="000000"/>
                        </a:solidFill>
                        <a:effectLst/>
                        <a:latin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Optimization Services</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241655"/>
                  </a:ext>
                </a:extLst>
              </a:tr>
              <a:tr h="468747">
                <a:tc vMerge="1">
                  <a:txBody>
                    <a:bodyPr/>
                    <a:lstStyle/>
                    <a:p>
                      <a:pPr lvl="0" algn="l" fontAlgn="b"/>
                      <a:endParaRPr lang="en-US" sz="1600" b="1" i="0" u="none" strike="noStrike" dirty="0">
                        <a:solidFill>
                          <a:srgbClr val="000000"/>
                        </a:solidFill>
                        <a:effectLst/>
                        <a:latin typeface="Calibri" panose="020F050202020403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Steady State Field Network Equipment Maintenance</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TBD</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TBD</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876826"/>
                  </a:ext>
                </a:extLst>
              </a:tr>
              <a:tr h="264944">
                <a:tc rowSpan="2">
                  <a:txBody>
                    <a:bodyPr/>
                    <a:lstStyle/>
                    <a:p>
                      <a:pPr lvl="0" algn="l" fontAlgn="b"/>
                      <a:r>
                        <a:rPr lang="en-US" sz="1400" b="1" i="0" u="none" strike="noStrike" dirty="0">
                          <a:solidFill>
                            <a:srgbClr val="000000"/>
                          </a:solidFill>
                          <a:effectLst/>
                          <a:latin typeface="+mj-lt"/>
                        </a:rPr>
                        <a:t>Meters</a:t>
                      </a:r>
                    </a:p>
                  </a:txBody>
                  <a:tcPr marL="45720" marR="4572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Hardware</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1562298"/>
                  </a:ext>
                </a:extLst>
              </a:tr>
              <a:tr h="264944">
                <a:tc vMerge="1">
                  <a:txBody>
                    <a:bodyPr/>
                    <a:lstStyle/>
                    <a:p>
                      <a:pPr lvl="0" algn="l" fontAlgn="b"/>
                      <a:endParaRPr lang="en-US" sz="1600" b="1" i="0" u="none" strike="noStrike" kern="1200" dirty="0">
                        <a:solidFill>
                          <a:srgbClr val="000000"/>
                        </a:solidFill>
                        <a:effectLst/>
                        <a:latin typeface="Calibri" panose="020F0502020204030204" pitchFamily="34" charset="0"/>
                        <a:ea typeface="+mn-ea"/>
                        <a:cs typeface="+mn-cs"/>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fontAlgn="b"/>
                      <a:r>
                        <a:rPr lang="en-US" sz="1200" u="none" strike="noStrike" dirty="0">
                          <a:effectLst/>
                        </a:rPr>
                        <a:t>Installation Services</a:t>
                      </a:r>
                      <a:endParaRPr lang="en-US" sz="1200" b="0" i="0" u="none" strike="noStrike" dirty="0">
                        <a:solidFill>
                          <a:srgbClr val="000000"/>
                        </a:solidFill>
                        <a:effectLst/>
                        <a:latin typeface="Calibri" panose="020F0502020204030204" pitchFamily="34" charset="0"/>
                      </a:endParaRPr>
                    </a:p>
                  </a:txBody>
                  <a:tcPr marL="27432" marR="27432" marT="27432" marB="27432" anchor="b">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1" i="0" u="none" strike="noStrike" dirty="0">
                          <a:solidFill>
                            <a:srgbClr val="000000"/>
                          </a:solidFill>
                          <a:effectLst/>
                          <a:latin typeface="+mj-lt"/>
                        </a:rPr>
                        <a:t>X</a:t>
                      </a: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1" i="0" u="none" strike="noStrike" dirty="0">
                        <a:solidFill>
                          <a:srgbClr val="000000"/>
                        </a:solidFill>
                        <a:effectLst/>
                        <a:latin typeface="+mj-lt"/>
                      </a:endParaRPr>
                    </a:p>
                  </a:txBody>
                  <a:tcPr marL="27432" marR="27432" marT="27432" marB="27432"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92346"/>
                  </a:ext>
                </a:extLst>
              </a:tr>
            </a:tbl>
          </a:graphicData>
        </a:graphic>
      </p:graphicFrame>
      <p:sp>
        <p:nvSpPr>
          <p:cNvPr id="5" name="TextBox 4" descr="" title="">
            <a:extLst>
              <a:ext uri="{FF2B5EF4-FFF2-40B4-BE49-F238E27FC236}">
                <a16:creationId xmlns:a16="http://schemas.microsoft.com/office/drawing/2014/main" id="{ACE3DB1A-B681-F3C1-2094-C8AFDEA25BCB}"/>
              </a:ext>
            </a:extLst>
          </p:cNvPr>
          <p:cNvSpPr txBox="1"/>
          <p:nvPr/>
        </p:nvSpPr>
        <p:spPr>
          <a:xfrm>
            <a:off x="441588" y="3307834"/>
            <a:ext cx="223928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PPL Pennsylvania and PPL Kentucky have and are using  Landis+Gyr for AMI Systems, Network, and Hardware.</a:t>
            </a:r>
            <a:endParaRPr lang="en-US" dirty="0"/>
          </a:p>
        </p:txBody>
      </p:sp>
      <p:sp>
        <p:nvSpPr>
          <p:cNvPr id="6" name="TextBox 5" descr="" title="">
            <a:extLst>
              <a:ext uri="{FF2B5EF4-FFF2-40B4-BE49-F238E27FC236}">
                <a16:creationId xmlns:a16="http://schemas.microsoft.com/office/drawing/2014/main" id="{9F31E668-4076-3209-88C0-C50C2D5046D8}"/>
              </a:ext>
            </a:extLst>
          </p:cNvPr>
          <p:cNvSpPr txBox="1"/>
          <p:nvPr/>
        </p:nvSpPr>
        <p:spPr>
          <a:xfrm>
            <a:off x="441590" y="975362"/>
            <a:ext cx="2239281" cy="2092881"/>
          </a:xfrm>
          <a:prstGeom prst="rect">
            <a:avLst/>
          </a:prstGeom>
          <a:noFill/>
        </p:spPr>
        <p:txBody>
          <a:bodyPr wrap="square" rtlCol="0">
            <a:spAutoFit/>
          </a:bodyPr>
          <a:lstStyle/>
          <a:p>
            <a:pPr marL="285750" indent="-285750">
              <a:buFont typeface="Arial" panose="020B0604020202020204" pitchFamily="34" charset="0"/>
              <a:buChar char="•"/>
            </a:pPr>
            <a:r>
              <a:rPr lang="en-US" sz="1600" dirty="0"/>
              <a:t>PPL Pennsylvania and PPL Kentucky’s AMI relationship with Landis+Gyr initiated 2014-2015.</a:t>
            </a:r>
          </a:p>
          <a:p>
            <a:pPr marL="285750" indent="-285750">
              <a:buFont typeface="Arial" panose="020B0604020202020204" pitchFamily="34" charset="0"/>
              <a:buChar char="•"/>
            </a:pPr>
            <a:endParaRPr lang="en-US" dirty="0"/>
          </a:p>
        </p:txBody>
      </p:sp>
      <p:pic>
        <p:nvPicPr>
          <p:cNvPr id="7" name="Picture 6" descr="" title="">
            <a:extLst>
              <a:ext uri="{FF2B5EF4-FFF2-40B4-BE49-F238E27FC236}">
                <a16:creationId xmlns:a16="http://schemas.microsoft.com/office/drawing/2014/main" id="{223EA72D-6565-B0EE-1C88-F23418B807D8}"/>
              </a:ext>
            </a:extLst>
          </p:cNvPr>
          <p:cNvPicPr>
            <a:picLocks noChangeAspect="1"/>
          </p:cNvPicPr>
          <p:nvPr/>
        </p:nvPicPr>
        <p:blipFill>
          <a:blip r:embed="rId3"/>
          <a:stretch>
            <a:fillRect/>
          </a:stretch>
        </p:blipFill>
        <p:spPr>
          <a:xfrm>
            <a:off x="2855469" y="1116204"/>
            <a:ext cx="8345717" cy="1388245"/>
          </a:xfrm>
          <a:prstGeom prst="rect">
            <a:avLst/>
          </a:prstGeom>
        </p:spPr>
      </p:pic>
    </p:spTree>
    <p:extLst>
      <p:ext uri="{BB962C8B-B14F-4D97-AF65-F5344CB8AC3E}">
        <p14:creationId xmlns:p14="http://schemas.microsoft.com/office/powerpoint/2010/main" val="499185289"/>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a:extLst>
              <a:ext uri="{FF2B5EF4-FFF2-40B4-BE49-F238E27FC236}">
                <a16:creationId xmlns:a16="http://schemas.microsoft.com/office/drawing/2014/main" id="{2720D9AB-E48A-9DC4-7EA3-C4CAA4168F86}"/>
              </a:ext>
            </a:extLst>
          </p:cNvPr>
          <p:cNvSpPr/>
          <p:nvPr/>
        </p:nvSpPr>
        <p:spPr>
          <a:xfrm>
            <a:off x="340822" y="1157628"/>
            <a:ext cx="11339644" cy="558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descr="" title="">
            <a:extLst>
              <a:ext uri="{FF2B5EF4-FFF2-40B4-BE49-F238E27FC236}">
                <a16:creationId xmlns:a16="http://schemas.microsoft.com/office/drawing/2014/main" id="{E819248B-1B49-6642-731F-4AF07F5993AD}"/>
              </a:ext>
            </a:extLst>
          </p:cNvPr>
          <p:cNvSpPr>
            <a:spLocks noGrp="1"/>
          </p:cNvSpPr>
          <p:nvPr>
            <p:ph type="body" sz="quarter" idx="10"/>
          </p:nvPr>
        </p:nvSpPr>
        <p:spPr>
          <a:xfrm>
            <a:off x="464570" y="357772"/>
            <a:ext cx="9396607" cy="517452"/>
          </a:xfrm>
        </p:spPr>
        <p:txBody>
          <a:bodyPr/>
          <a:lstStyle/>
          <a:p>
            <a:r>
              <a:rPr lang="en-US" dirty="0"/>
              <a:t>PPL’s Key Landis+Gyr Synergies for Rhode Island</a:t>
            </a:r>
          </a:p>
        </p:txBody>
      </p:sp>
      <p:sp>
        <p:nvSpPr>
          <p:cNvPr id="3" name="Text Placeholder 2" descr="" title="">
            <a:extLst>
              <a:ext uri="{FF2B5EF4-FFF2-40B4-BE49-F238E27FC236}">
                <a16:creationId xmlns:a16="http://schemas.microsoft.com/office/drawing/2014/main" id="{8897AF7A-44D6-04C9-991A-F1C824E4F12F}"/>
              </a:ext>
            </a:extLst>
          </p:cNvPr>
          <p:cNvSpPr>
            <a:spLocks noGrp="1"/>
          </p:cNvSpPr>
          <p:nvPr>
            <p:ph type="body" sz="quarter" idx="11"/>
          </p:nvPr>
        </p:nvSpPr>
        <p:spPr>
          <a:xfrm>
            <a:off x="545252" y="1267362"/>
            <a:ext cx="11135214" cy="4323276"/>
          </a:xfrm>
        </p:spPr>
        <p:txBody>
          <a:bodyPr/>
          <a:lstStyle/>
          <a:p>
            <a:pPr marL="342900" indent="-342900">
              <a:buFont typeface="Arial" panose="020B0604020202020204" pitchFamily="34" charset="0"/>
              <a:buChar char="•"/>
            </a:pPr>
            <a:r>
              <a:rPr lang="en-US" sz="1600" b="1" dirty="0"/>
              <a:t>Leverage the existing PPL Services AMI Systems Operations department </a:t>
            </a:r>
            <a:r>
              <a:rPr lang="en-US" sz="1600" dirty="0"/>
              <a:t>that is trained, skilled and knowledgeable with </a:t>
            </a:r>
            <a:r>
              <a:rPr lang="en-US" sz="1600" dirty="0" smtClean="0"/>
              <a:t>the </a:t>
            </a:r>
            <a:r>
              <a:rPr lang="en-US" sz="1600" dirty="0"/>
              <a:t>Landis+Gyr platform and meters.  This will save costs during implementation and steady state </a:t>
            </a:r>
            <a:r>
              <a:rPr lang="en-US" sz="1600" dirty="0" smtClean="0"/>
              <a:t>operations, </a:t>
            </a:r>
            <a:r>
              <a:rPr lang="en-US" sz="1600" dirty="0"/>
              <a:t>eliminating the need to stand-up a new group with new processes (driven from a different AMF solution) specifically for RIE.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Leverage the existing PPL Services Network department </a:t>
            </a:r>
            <a:r>
              <a:rPr lang="en-US" sz="1600" dirty="0"/>
              <a:t>that is trained, skilled, and knowledgeable with the Landis+Gyr radio frequency network and Landis+Gyr platform. This will save costs during implementation, optimization, and steady state </a:t>
            </a:r>
            <a:r>
              <a:rPr lang="en-US" sz="1600" dirty="0" smtClean="0"/>
              <a:t>operations</a:t>
            </a:r>
            <a:r>
              <a:rPr lang="en-US" sz="1600" dirty="0"/>
              <a:t>,</a:t>
            </a:r>
            <a:r>
              <a:rPr lang="en-US" sz="1600" dirty="0" smtClean="0"/>
              <a:t> </a:t>
            </a:r>
            <a:r>
              <a:rPr lang="en-US" sz="1600" dirty="0"/>
              <a:t>eliminating the need to stand-up a new group with new processes (driven from a different AMF solution) specifically for RIE.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b="1" dirty="0"/>
              <a:t>PPL Information Technology can leverage the existing technical architecture, integrations, system processes, and experiences </a:t>
            </a:r>
            <a:r>
              <a:rPr lang="en-US" sz="1600" dirty="0"/>
              <a:t>specific to the Landis+Gyr technology </a:t>
            </a:r>
            <a:r>
              <a:rPr lang="en-US" sz="1600" dirty="0" smtClean="0"/>
              <a:t>stack, </a:t>
            </a:r>
            <a:r>
              <a:rPr lang="en-US" sz="1600" dirty="0"/>
              <a:t>reducing implementation risk and enabling cost efficiencies for both implementation and ongoing steady state operations.</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Implementation risk reduction</a:t>
            </a:r>
            <a:r>
              <a:rPr lang="en-US" sz="1600" dirty="0"/>
              <a:t> driven from prior experience and knowledge in the full-scale installation of the Landis+Gyr AMF technology </a:t>
            </a:r>
            <a:r>
              <a:rPr lang="en-US" sz="1600" dirty="0" smtClean="0"/>
              <a:t>solution. PPL </a:t>
            </a:r>
            <a:r>
              <a:rPr lang="en-US" sz="1600" dirty="0"/>
              <a:t>PA delivered on schedule and on budget with all targeted scope completed.</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88989052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a:extLst>
              <a:ext uri="{FF2B5EF4-FFF2-40B4-BE49-F238E27FC236}">
                <a16:creationId xmlns:a16="http://schemas.microsoft.com/office/drawing/2014/main" id="{2720D9AB-E48A-9DC4-7EA3-C4CAA4168F86}"/>
              </a:ext>
            </a:extLst>
          </p:cNvPr>
          <p:cNvSpPr/>
          <p:nvPr/>
        </p:nvSpPr>
        <p:spPr>
          <a:xfrm>
            <a:off x="340822" y="983061"/>
            <a:ext cx="11339644" cy="558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descr="" title="">
            <a:extLst>
              <a:ext uri="{FF2B5EF4-FFF2-40B4-BE49-F238E27FC236}">
                <a16:creationId xmlns:a16="http://schemas.microsoft.com/office/drawing/2014/main" id="{E819248B-1B49-6642-731F-4AF07F5993AD}"/>
              </a:ext>
            </a:extLst>
          </p:cNvPr>
          <p:cNvSpPr>
            <a:spLocks noGrp="1"/>
          </p:cNvSpPr>
          <p:nvPr>
            <p:ph type="body" sz="quarter" idx="10"/>
          </p:nvPr>
        </p:nvSpPr>
        <p:spPr>
          <a:xfrm>
            <a:off x="464570" y="357772"/>
            <a:ext cx="9396607" cy="517452"/>
          </a:xfrm>
        </p:spPr>
        <p:txBody>
          <a:bodyPr/>
          <a:lstStyle/>
          <a:p>
            <a:r>
              <a:rPr lang="en-US" dirty="0"/>
              <a:t>PPL’s Key Landis+Gyr Synergies for Rhode Island Cont’d</a:t>
            </a:r>
          </a:p>
        </p:txBody>
      </p:sp>
      <p:sp>
        <p:nvSpPr>
          <p:cNvPr id="3" name="Text Placeholder 2" descr="" title="">
            <a:extLst>
              <a:ext uri="{FF2B5EF4-FFF2-40B4-BE49-F238E27FC236}">
                <a16:creationId xmlns:a16="http://schemas.microsoft.com/office/drawing/2014/main" id="{8897AF7A-44D6-04C9-991A-F1C824E4F12F}"/>
              </a:ext>
            </a:extLst>
          </p:cNvPr>
          <p:cNvSpPr>
            <a:spLocks noGrp="1"/>
          </p:cNvSpPr>
          <p:nvPr>
            <p:ph type="body" sz="quarter" idx="11"/>
          </p:nvPr>
        </p:nvSpPr>
        <p:spPr>
          <a:xfrm>
            <a:off x="545252" y="1204407"/>
            <a:ext cx="11135214" cy="3242902"/>
          </a:xfrm>
        </p:spPr>
        <p:txBody>
          <a:bodyPr/>
          <a:lstStyle/>
          <a:p>
            <a:pPr marL="342900" indent="-342900">
              <a:buFont typeface="Arial" panose="020B0604020202020204" pitchFamily="34" charset="0"/>
              <a:buChar char="•"/>
            </a:pPr>
            <a:r>
              <a:rPr lang="en-US" sz="1600" b="1" dirty="0"/>
              <a:t>Leverage the existing PPL meter technology setup specific to Landis+Gyr for meter asset management, meter test operations, and meter engineering</a:t>
            </a:r>
            <a:r>
              <a:rPr lang="en-US" sz="1600" dirty="0"/>
              <a:t>.  Meter asset management, and meter test operation, and meter engineering are being provided under TSA Exit. </a:t>
            </a:r>
          </a:p>
          <a:p>
            <a:endParaRPr lang="en-US" sz="1600" b="1" dirty="0"/>
          </a:p>
          <a:p>
            <a:pPr marL="342900" indent="-342900">
              <a:buFont typeface="Arial" panose="020B0604020202020204" pitchFamily="34" charset="0"/>
              <a:buChar char="•"/>
            </a:pPr>
            <a:r>
              <a:rPr lang="en-US" sz="1600" b="1" dirty="0"/>
              <a:t>Leverage and scale existing PA and KY AMF implementation and steady state business processes specific to the Landis+Gyr technology</a:t>
            </a:r>
            <a:r>
              <a:rPr lang="en-US" sz="1600" dirty="0"/>
              <a:t>, making the necessary RIE specific adjustments. Examples include the forms, documents, and procedures for deployment, and functionalities like remote connect and disconnect of service, proactive outage management, and meter alerts for both implementation and steady state operations.  </a:t>
            </a:r>
          </a:p>
          <a:p>
            <a:endParaRPr lang="en-US" sz="1600" dirty="0"/>
          </a:p>
          <a:p>
            <a:pPr marL="342900" indent="-342900">
              <a:buFont typeface="Arial" panose="020B0604020202020204" pitchFamily="34" charset="0"/>
              <a:buChar char="•"/>
            </a:pPr>
            <a:r>
              <a:rPr lang="en-US" sz="1600" b="1" dirty="0"/>
              <a:t>Long-term efficiencies aligning RIE with PA and KY AMF </a:t>
            </a:r>
            <a:r>
              <a:rPr lang="en-US" sz="1600" dirty="0"/>
              <a:t>for PPL standardization and consistency.</a:t>
            </a:r>
          </a:p>
          <a:p>
            <a:endParaRPr lang="en-US" sz="1600" dirty="0">
              <a:solidFill>
                <a:srgbClr val="FF0000"/>
              </a:solidFill>
            </a:endParaRPr>
          </a:p>
          <a:p>
            <a:endParaRPr lang="en-US" sz="1600" dirty="0"/>
          </a:p>
          <a:p>
            <a:r>
              <a:rPr lang="en-US" sz="1800" i="1" dirty="0"/>
              <a:t>Overall, </a:t>
            </a:r>
            <a:r>
              <a:rPr lang="en-US" sz="1800" b="1" i="1" dirty="0"/>
              <a:t>not using the Landis+Gyr technology solution increases costs and risks </a:t>
            </a:r>
            <a:r>
              <a:rPr lang="en-US" sz="1800" i="1" dirty="0"/>
              <a:t>associated with a new unfamiliar AMF solution. </a:t>
            </a:r>
          </a:p>
          <a:p>
            <a:endParaRPr lang="en-US" sz="1800" dirty="0"/>
          </a:p>
          <a:p>
            <a:pPr lvl="1"/>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401619598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FEC336CD-9227-4D26-9170-1B777A913664}"/>
              </a:ext>
            </a:extLst>
          </p:cNvPr>
          <p:cNvSpPr>
            <a:spLocks noGrp="1"/>
          </p:cNvSpPr>
          <p:nvPr>
            <p:ph type="body" sz="quarter" idx="10"/>
          </p:nvPr>
        </p:nvSpPr>
        <p:spPr>
          <a:xfrm>
            <a:off x="304183" y="316863"/>
            <a:ext cx="10396551" cy="517452"/>
          </a:xfrm>
        </p:spPr>
        <p:txBody>
          <a:bodyPr/>
          <a:lstStyle/>
          <a:p>
            <a:r>
              <a:rPr lang="en-US" dirty="0"/>
              <a:t>Status Outline on Landis+Gyr Agreements and Proposals</a:t>
            </a:r>
          </a:p>
        </p:txBody>
      </p:sp>
      <p:sp>
        <p:nvSpPr>
          <p:cNvPr id="5" name="Text Placeholder 4" descr="" title="">
            <a:extLst>
              <a:ext uri="{FF2B5EF4-FFF2-40B4-BE49-F238E27FC236}">
                <a16:creationId xmlns:a16="http://schemas.microsoft.com/office/drawing/2014/main" id="{07F30667-DBF1-7A95-CB7B-128F32C7FA9E}"/>
              </a:ext>
            </a:extLst>
          </p:cNvPr>
          <p:cNvSpPr>
            <a:spLocks noGrp="1"/>
          </p:cNvSpPr>
          <p:nvPr>
            <p:ph type="body" sz="quarter" idx="11"/>
          </p:nvPr>
        </p:nvSpPr>
        <p:spPr>
          <a:xfrm>
            <a:off x="528393" y="830668"/>
            <a:ext cx="11135214" cy="5514986"/>
          </a:xfrm>
        </p:spPr>
        <p:txBody>
          <a:bodyPr/>
          <a:lstStyle/>
          <a:p>
            <a:pPr marL="342900" marR="0" lvl="0" indent="-342900">
              <a:spcBef>
                <a:spcPts val="0"/>
              </a:spcBef>
              <a:spcAft>
                <a:spcPts val="0"/>
              </a:spcAft>
              <a:buFont typeface="Symbol" panose="05050102010706020507" pitchFamily="18" charset="2"/>
              <a:buChar char=""/>
            </a:pPr>
            <a:r>
              <a:rPr lang="en-US" sz="1800" u="sng" kern="100" dirty="0">
                <a:effectLst/>
                <a:ea typeface="Calibri" panose="020F0502020204030204" pitchFamily="34" charset="0"/>
                <a:cs typeface="Times New Roman" panose="02020603050405020304" pitchFamily="18" charset="0"/>
              </a:rPr>
              <a:t>Landis+Gyr software delivery and SaaS Agreement </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Final </a:t>
            </a:r>
            <a:r>
              <a:rPr lang="en-US" sz="1600" kern="100" dirty="0" smtClean="0">
                <a:ea typeface="Calibri" panose="020F0502020204030204" pitchFamily="34" charset="0"/>
                <a:cs typeface="Times New Roman" panose="02020603050405020304" pitchFamily="18" charset="0"/>
              </a:rPr>
              <a:t>agreement will include </a:t>
            </a:r>
            <a:r>
              <a:rPr lang="en-US" sz="1600" kern="100" dirty="0">
                <a:ea typeface="Calibri" panose="020F0502020204030204" pitchFamily="34" charset="0"/>
                <a:cs typeface="Times New Roman" panose="02020603050405020304" pitchFamily="18" charset="0"/>
              </a:rPr>
              <a:t>PPL enterprise terms and conditions, along with a Rhode Island Energy specific delivery statement of work, and service order pricing.</a:t>
            </a:r>
          </a:p>
          <a:p>
            <a:pPr marL="800100" lvl="1" indent="-342900">
              <a:spcBef>
                <a:spcPts val="0"/>
              </a:spcBef>
              <a:buFont typeface="Symbol" panose="05050102010706020507" pitchFamily="18" charset="2"/>
              <a:buChar char=""/>
            </a:pPr>
            <a:r>
              <a:rPr lang="en-US" sz="1600" kern="100" dirty="0">
                <a:effectLst/>
                <a:ea typeface="Calibri" panose="020F0502020204030204" pitchFamily="34" charset="0"/>
                <a:cs typeface="Times New Roman" panose="02020603050405020304" pitchFamily="18" charset="0"/>
              </a:rPr>
              <a:t>Covers both Tra</a:t>
            </a:r>
            <a:r>
              <a:rPr lang="en-US" sz="1600" kern="100" dirty="0">
                <a:ea typeface="Calibri" panose="020F0502020204030204" pitchFamily="34" charset="0"/>
                <a:cs typeface="Times New Roman" panose="02020603050405020304" pitchFamily="18" charset="0"/>
              </a:rPr>
              <a:t>nsition Services Agreement (TSA) Exit and AMF functionalities. </a:t>
            </a:r>
          </a:p>
          <a:p>
            <a:pPr marL="800100" lvl="1" indent="-342900">
              <a:spcBef>
                <a:spcPts val="0"/>
              </a:spcBef>
              <a:buFont typeface="Symbol" panose="05050102010706020507" pitchFamily="18" charset="2"/>
              <a:buChar char=""/>
            </a:pPr>
            <a:r>
              <a:rPr lang="en-US" sz="1600" kern="100" dirty="0">
                <a:effectLst/>
                <a:ea typeface="Calibri" panose="020F0502020204030204" pitchFamily="34" charset="0"/>
                <a:cs typeface="Times New Roman" panose="02020603050405020304" pitchFamily="18" charset="0"/>
              </a:rPr>
              <a:t>The meter data management system (MDMS) covers both non-AMF (TSA Exit) and proposed AMF terms, scope and pricing. </a:t>
            </a:r>
          </a:p>
          <a:p>
            <a:pPr marL="1257300" lvl="2"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TSA Exit functionality includes retail settlement, load profiling, and storing of meter data from the electric and gas commercial and residential meter reading systems.  </a:t>
            </a:r>
          </a:p>
          <a:p>
            <a:pPr marL="1257300" lvl="2"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AMF pricing includes the shifting of electric AMR to electric AMF data.</a:t>
            </a:r>
          </a:p>
          <a:p>
            <a:pPr marL="1257300" lvl="2" indent="-342900">
              <a:spcBef>
                <a:spcPts val="0"/>
              </a:spcBef>
              <a:buFont typeface="Symbol" panose="05050102010706020507" pitchFamily="18" charset="2"/>
              <a:buChar char=""/>
            </a:pPr>
            <a:r>
              <a:rPr lang="en-US" sz="1600" kern="100" dirty="0" smtClean="0">
                <a:ea typeface="Calibri" panose="020F0502020204030204" pitchFamily="34" charset="0"/>
                <a:cs typeface="Times New Roman" panose="02020603050405020304" pitchFamily="18" charset="0"/>
              </a:rPr>
              <a:t>PPL’s </a:t>
            </a:r>
            <a:r>
              <a:rPr lang="en-US" sz="1600" kern="100" dirty="0">
                <a:ea typeface="Calibri" panose="020F0502020204030204" pitchFamily="34" charset="0"/>
                <a:cs typeface="Times New Roman" panose="02020603050405020304" pitchFamily="18" charset="0"/>
              </a:rPr>
              <a:t>architecture includes existing code scheme for MDMS.	</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The head-end system, along with Wi-SUN functionality, is included in pricing for AMF only.</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Grid Analytics, which is a small component of the overall cost, is also </a:t>
            </a:r>
            <a:r>
              <a:rPr lang="en-US" sz="1600" kern="100" dirty="0" smtClean="0">
                <a:ea typeface="Calibri" panose="020F0502020204030204" pitchFamily="34" charset="0"/>
                <a:cs typeface="Times New Roman" panose="02020603050405020304" pitchFamily="18" charset="0"/>
              </a:rPr>
              <a:t>included </a:t>
            </a:r>
            <a:r>
              <a:rPr lang="en-US" sz="1600" kern="100" dirty="0">
                <a:ea typeface="Calibri" panose="020F0502020204030204" pitchFamily="34" charset="0"/>
                <a:cs typeface="Times New Roman" panose="02020603050405020304" pitchFamily="18" charset="0"/>
              </a:rPr>
              <a:t>in pricing for AMF only.</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The following are key contingencies for AMF functionality and pricing: </a:t>
            </a:r>
          </a:p>
          <a:p>
            <a:pPr marL="1257300" lvl="2"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Regulatory approval, including any modifications to </a:t>
            </a:r>
            <a:r>
              <a:rPr lang="en-US" sz="1600" kern="100" dirty="0" smtClean="0">
                <a:ea typeface="Calibri" panose="020F0502020204030204" pitchFamily="34" charset="0"/>
                <a:cs typeface="Times New Roman" panose="02020603050405020304" pitchFamily="18" charset="0"/>
              </a:rPr>
              <a:t>RIE’s </a:t>
            </a:r>
            <a:r>
              <a:rPr lang="en-US" sz="1600" kern="100" dirty="0">
                <a:ea typeface="Calibri" panose="020F0502020204030204" pitchFamily="34" charset="0"/>
                <a:cs typeface="Times New Roman" panose="02020603050405020304" pitchFamily="18" charset="0"/>
              </a:rPr>
              <a:t>proposed plan.</a:t>
            </a:r>
          </a:p>
          <a:p>
            <a:pPr marL="1257300" lvl="2"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Successful installation of the new AMF meters.</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Cost compare </a:t>
            </a:r>
            <a:r>
              <a:rPr lang="en-US" sz="1600" kern="100" dirty="0" smtClean="0">
                <a:ea typeface="Calibri" panose="020F0502020204030204" pitchFamily="34" charset="0"/>
                <a:cs typeface="Times New Roman" panose="02020603050405020304" pitchFamily="18" charset="0"/>
              </a:rPr>
              <a:t>of completed </a:t>
            </a:r>
            <a:r>
              <a:rPr lang="en-US" sz="1600" kern="100" dirty="0">
                <a:ea typeface="Calibri" panose="020F0502020204030204" pitchFamily="34" charset="0"/>
                <a:cs typeface="Times New Roman" panose="02020603050405020304" pitchFamily="18" charset="0"/>
              </a:rPr>
              <a:t>PA actuals to RIE proposed.</a:t>
            </a:r>
          </a:p>
          <a:p>
            <a:pPr lvl="1">
              <a:spcBef>
                <a:spcPts val="0"/>
              </a:spcBef>
            </a:pPr>
            <a:endParaRPr lang="en-US" sz="1600" kern="100" dirty="0">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r>
              <a:rPr lang="en-US" sz="1800" u="sng" kern="100" dirty="0">
                <a:ea typeface="Calibri" panose="020F0502020204030204" pitchFamily="34" charset="0"/>
                <a:cs typeface="Times New Roman" panose="02020603050405020304" pitchFamily="18" charset="0"/>
              </a:rPr>
              <a:t>Landis+Gyr meter and network hardware equipment proposal </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Includes meter and network equipment costs by specific equipment type.</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Proposing to include network installation and optimization services.</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Landis+Gyr is the preferred provider, based on cost reviews, driven by PPL synergies and subject matter expertise.</a:t>
            </a:r>
          </a:p>
          <a:p>
            <a:pPr marL="800100" lvl="1" indent="-342900">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Contract discussions are in progress for separate contract.   </a:t>
            </a:r>
          </a:p>
          <a:p>
            <a:pPr lvl="1">
              <a:spcBef>
                <a:spcPts val="0"/>
              </a:spcBef>
            </a:pPr>
            <a:endParaRPr lang="en-US" sz="1800" kern="100" dirty="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536756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FEC336CD-9227-4D26-9170-1B777A913664}"/>
              </a:ext>
            </a:extLst>
          </p:cNvPr>
          <p:cNvSpPr>
            <a:spLocks noGrp="1"/>
          </p:cNvSpPr>
          <p:nvPr>
            <p:ph type="body" sz="quarter" idx="10"/>
          </p:nvPr>
        </p:nvSpPr>
        <p:spPr>
          <a:xfrm>
            <a:off x="304183" y="316863"/>
            <a:ext cx="10396551" cy="517452"/>
          </a:xfrm>
        </p:spPr>
        <p:txBody>
          <a:bodyPr/>
          <a:lstStyle/>
          <a:p>
            <a:r>
              <a:rPr lang="en-US" dirty="0"/>
              <a:t>Status Outline on Pending AMF Request for Proposals </a:t>
            </a:r>
          </a:p>
        </p:txBody>
      </p:sp>
      <p:sp>
        <p:nvSpPr>
          <p:cNvPr id="5" name="Text Placeholder 4" descr="" title="">
            <a:extLst>
              <a:ext uri="{FF2B5EF4-FFF2-40B4-BE49-F238E27FC236}">
                <a16:creationId xmlns:a16="http://schemas.microsoft.com/office/drawing/2014/main" id="{07F30667-DBF1-7A95-CB7B-128F32C7FA9E}"/>
              </a:ext>
            </a:extLst>
          </p:cNvPr>
          <p:cNvSpPr>
            <a:spLocks noGrp="1"/>
          </p:cNvSpPr>
          <p:nvPr>
            <p:ph type="body" sz="quarter" idx="11"/>
          </p:nvPr>
        </p:nvSpPr>
        <p:spPr>
          <a:xfrm>
            <a:off x="528393" y="935690"/>
            <a:ext cx="11135214" cy="5248655"/>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u="sng" kern="100" dirty="0">
                <a:ea typeface="Calibri" panose="020F0502020204030204" pitchFamily="34" charset="0"/>
                <a:cs typeface="Times New Roman" panose="02020603050405020304" pitchFamily="18" charset="0"/>
              </a:rPr>
              <a:t>Meter Installation Services</a:t>
            </a:r>
          </a:p>
          <a:p>
            <a:pPr marL="800100" lvl="1" indent="-342900">
              <a:lnSpc>
                <a:spcPct val="150000"/>
              </a:lnSpc>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Includes meter installations and associated project management, pre-sweeps, meter base repairs, call center operations, and inventory and warehouse management. </a:t>
            </a:r>
          </a:p>
          <a:p>
            <a:pPr marL="800100" lvl="1" indent="-342900">
              <a:lnSpc>
                <a:spcPct val="150000"/>
              </a:lnSpc>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RFP </a:t>
            </a:r>
            <a:r>
              <a:rPr lang="en-US" sz="1600" kern="100" dirty="0" smtClean="0">
                <a:ea typeface="Calibri" panose="020F0502020204030204" pitchFamily="34" charset="0"/>
                <a:cs typeface="Times New Roman" panose="02020603050405020304" pitchFamily="18" charset="0"/>
              </a:rPr>
              <a:t>process has been completed </a:t>
            </a:r>
            <a:r>
              <a:rPr lang="en-US" sz="1600" kern="100" dirty="0">
                <a:ea typeface="Calibri" panose="020F0502020204030204" pitchFamily="34" charset="0"/>
                <a:cs typeface="Times New Roman" panose="02020603050405020304" pitchFamily="18" charset="0"/>
              </a:rPr>
              <a:t>and vendor selection is underway.</a:t>
            </a:r>
          </a:p>
          <a:p>
            <a:pPr marL="800100" lvl="1" indent="-342900">
              <a:lnSpc>
                <a:spcPct val="150000"/>
              </a:lnSpc>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Stand-alone contract will be needed for terms and conditions, statement of work, and pricing.  </a:t>
            </a:r>
          </a:p>
          <a:p>
            <a:pPr lvl="1">
              <a:lnSpc>
                <a:spcPct val="150000"/>
              </a:lnSpc>
              <a:spcBef>
                <a:spcPts val="0"/>
              </a:spcBef>
            </a:pPr>
            <a:endParaRPr lang="en-US" sz="1600" kern="100" dirty="0">
              <a:ea typeface="Calibri" panose="020F0502020204030204" pitchFamily="34" charset="0"/>
              <a:cs typeface="Times New Roman" panose="02020603050405020304" pitchFamily="18" charset="0"/>
            </a:endParaRPr>
          </a:p>
          <a:p>
            <a:pPr marL="342900" indent="-342900">
              <a:lnSpc>
                <a:spcPct val="150000"/>
              </a:lnSpc>
              <a:spcBef>
                <a:spcPts val="0"/>
              </a:spcBef>
              <a:buFont typeface="Symbol" panose="05050102010706020507" pitchFamily="18" charset="2"/>
              <a:buChar char=""/>
            </a:pPr>
            <a:r>
              <a:rPr lang="en-US" sz="1800" u="sng" kern="100" dirty="0">
                <a:ea typeface="Calibri" panose="020F0502020204030204" pitchFamily="34" charset="0"/>
                <a:cs typeface="Times New Roman" panose="02020603050405020304" pitchFamily="18" charset="0"/>
              </a:rPr>
              <a:t>Project Management Office Services</a:t>
            </a:r>
          </a:p>
          <a:p>
            <a:pPr marL="800100" lvl="1" indent="-342900">
              <a:lnSpc>
                <a:spcPct val="150000"/>
              </a:lnSpc>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RFP is in progress for external resourcing.</a:t>
            </a:r>
          </a:p>
          <a:p>
            <a:pPr marL="800100" lvl="1" indent="-342900">
              <a:lnSpc>
                <a:spcPct val="150000"/>
              </a:lnSpc>
              <a:spcBef>
                <a:spcPts val="0"/>
              </a:spcBef>
              <a:buFont typeface="Symbol" panose="05050102010706020507" pitchFamily="18" charset="2"/>
              <a:buChar char=""/>
            </a:pPr>
            <a:r>
              <a:rPr lang="en-US" sz="1600" kern="100" dirty="0">
                <a:ea typeface="Calibri" panose="020F0502020204030204" pitchFamily="34" charset="0"/>
                <a:cs typeface="Times New Roman" panose="02020603050405020304" pitchFamily="18" charset="0"/>
              </a:rPr>
              <a:t>Stand-alone contract will ne needed for terms and conditions, statement of work, and pricing.  </a:t>
            </a:r>
          </a:p>
          <a:p>
            <a:pPr marL="800100" lvl="1" indent="-342900">
              <a:spcBef>
                <a:spcPts val="0"/>
              </a:spcBef>
              <a:buFont typeface="Symbol" panose="05050102010706020507" pitchFamily="18" charset="2"/>
              <a:buChar char=""/>
            </a:pPr>
            <a:endParaRPr lang="en-US" sz="1800" kern="100" dirty="0">
              <a:ea typeface="Calibri" panose="020F0502020204030204" pitchFamily="34" charset="0"/>
              <a:cs typeface="Times New Roman" panose="02020603050405020304" pitchFamily="18" charset="0"/>
            </a:endParaRPr>
          </a:p>
          <a:p>
            <a:pPr marL="1257300" lvl="2" indent="-342900">
              <a:spcBef>
                <a:spcPts val="0"/>
              </a:spcBef>
              <a:buFont typeface="Symbol" panose="05050102010706020507" pitchFamily="18" charset="2"/>
              <a:buChar char=""/>
            </a:pPr>
            <a:endParaRPr lang="en-US" sz="1800" kern="100" dirty="0">
              <a:effectLst/>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endParaRPr lang="en-US" sz="18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2775330"/>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a:extLst>
              <a:ext uri="{FF2B5EF4-FFF2-40B4-BE49-F238E27FC236}">
                <a16:creationId xmlns:a16="http://schemas.microsoft.com/office/drawing/2014/main" id="{1B687C45-467B-08E5-9CF2-A4BD8F33479E}"/>
              </a:ext>
            </a:extLst>
          </p:cNvPr>
          <p:cNvCxnSpPr>
            <a:cxnSpLocks/>
          </p:cNvCxnSpPr>
          <p:nvPr/>
        </p:nvCxnSpPr>
        <p:spPr>
          <a:xfrm>
            <a:off x="2977268" y="1463721"/>
            <a:ext cx="0" cy="301752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5" name="Graphic 4" descr="" title="">
            <a:extLst>
              <a:ext uri="{FF2B5EF4-FFF2-40B4-BE49-F238E27FC236}">
                <a16:creationId xmlns:a16="http://schemas.microsoft.com/office/drawing/2014/main" id="{70323C6E-BBF7-646A-2C53-B90D5FB29D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7939" y="2083291"/>
            <a:ext cx="914400" cy="914400"/>
          </a:xfrm>
          <a:prstGeom prst="rect">
            <a:avLst/>
          </a:prstGeom>
        </p:spPr>
      </p:pic>
      <p:grpSp>
        <p:nvGrpSpPr>
          <p:cNvPr id="6" name="Group 5" descr="" title="">
            <a:extLst>
              <a:ext uri="{FF2B5EF4-FFF2-40B4-BE49-F238E27FC236}">
                <a16:creationId xmlns:a16="http://schemas.microsoft.com/office/drawing/2014/main" id="{0D42541C-7C58-9BDD-0446-D73869797FA0}"/>
              </a:ext>
            </a:extLst>
          </p:cNvPr>
          <p:cNvGrpSpPr/>
          <p:nvPr/>
        </p:nvGrpSpPr>
        <p:grpSpPr>
          <a:xfrm>
            <a:off x="10235348" y="2245484"/>
            <a:ext cx="1045824" cy="1123224"/>
            <a:chOff x="9975110" y="2442920"/>
            <a:chExt cx="1045824" cy="1123224"/>
          </a:xfrm>
        </p:grpSpPr>
        <p:pic>
          <p:nvPicPr>
            <p:cNvPr id="7" name="Graphic 6" descr="" title="">
              <a:extLst>
                <a:ext uri="{FF2B5EF4-FFF2-40B4-BE49-F238E27FC236}">
                  <a16:creationId xmlns:a16="http://schemas.microsoft.com/office/drawing/2014/main" id="{D8E1834E-C4F5-D50B-D27C-F5AE7967A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5110" y="2442920"/>
              <a:ext cx="1045824" cy="1045824"/>
            </a:xfrm>
            <a:prstGeom prst="rect">
              <a:avLst/>
            </a:prstGeom>
          </p:spPr>
        </p:pic>
        <p:sp>
          <p:nvSpPr>
            <p:cNvPr id="8" name="TextBox 7" descr="" title="">
              <a:extLst>
                <a:ext uri="{FF2B5EF4-FFF2-40B4-BE49-F238E27FC236}">
                  <a16:creationId xmlns:a16="http://schemas.microsoft.com/office/drawing/2014/main" id="{A967360C-0C70-6DAF-1927-47CBF3CCF4FF}"/>
                </a:ext>
              </a:extLst>
            </p:cNvPr>
            <p:cNvSpPr txBox="1"/>
            <p:nvPr/>
          </p:nvSpPr>
          <p:spPr>
            <a:xfrm>
              <a:off x="10210490" y="3196812"/>
              <a:ext cx="657585" cy="369332"/>
            </a:xfrm>
            <a:prstGeom prst="rect">
              <a:avLst/>
            </a:prstGeom>
            <a:noFill/>
          </p:spPr>
          <p:txBody>
            <a:bodyPr wrap="square" rtlCol="0">
              <a:spAutoFit/>
            </a:bodyPr>
            <a:lstStyle/>
            <a:p>
              <a:r>
                <a:rPr lang="en-US" dirty="0">
                  <a:solidFill>
                    <a:srgbClr val="32599E"/>
                  </a:solidFill>
                  <a:latin typeface="Calibri" panose="020F0502020204030204" pitchFamily="34" charset="0"/>
                  <a:cs typeface="Calibri" panose="020F0502020204030204" pitchFamily="34" charset="0"/>
                </a:rPr>
                <a:t>HAN</a:t>
              </a:r>
            </a:p>
          </p:txBody>
        </p:sp>
      </p:grpSp>
      <p:pic>
        <p:nvPicPr>
          <p:cNvPr id="9" name="Graphic 8" descr="" title="">
            <a:extLst>
              <a:ext uri="{FF2B5EF4-FFF2-40B4-BE49-F238E27FC236}">
                <a16:creationId xmlns:a16="http://schemas.microsoft.com/office/drawing/2014/main" id="{B1B46206-9A63-6331-9C16-236A32542B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646775" y="2048357"/>
            <a:ext cx="984269" cy="984269"/>
          </a:xfrm>
          <a:prstGeom prst="rect">
            <a:avLst/>
          </a:prstGeom>
        </p:spPr>
      </p:pic>
      <p:grpSp>
        <p:nvGrpSpPr>
          <p:cNvPr id="10" name="Group 9" descr="" title="">
            <a:extLst>
              <a:ext uri="{FF2B5EF4-FFF2-40B4-BE49-F238E27FC236}">
                <a16:creationId xmlns:a16="http://schemas.microsoft.com/office/drawing/2014/main" id="{E6FD6171-CA44-CEC5-4850-460EF31EC0AD}"/>
              </a:ext>
            </a:extLst>
          </p:cNvPr>
          <p:cNvGrpSpPr/>
          <p:nvPr/>
        </p:nvGrpSpPr>
        <p:grpSpPr>
          <a:xfrm>
            <a:off x="4303678" y="1993585"/>
            <a:ext cx="914400" cy="1132189"/>
            <a:chOff x="4319445" y="1851335"/>
            <a:chExt cx="914400" cy="1132189"/>
          </a:xfrm>
        </p:grpSpPr>
        <p:pic>
          <p:nvPicPr>
            <p:cNvPr id="11" name="Graphic 10" descr="" title="">
              <a:extLst>
                <a:ext uri="{FF2B5EF4-FFF2-40B4-BE49-F238E27FC236}">
                  <a16:creationId xmlns:a16="http://schemas.microsoft.com/office/drawing/2014/main" id="{D61E0712-8075-CAA5-482F-C6D9763FF8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95548" y="2042145"/>
              <a:ext cx="588305" cy="588305"/>
            </a:xfrm>
            <a:prstGeom prst="rect">
              <a:avLst/>
            </a:prstGeom>
          </p:spPr>
        </p:pic>
        <p:pic>
          <p:nvPicPr>
            <p:cNvPr id="12" name="Graphic 11" descr="" title="">
              <a:extLst>
                <a:ext uri="{FF2B5EF4-FFF2-40B4-BE49-F238E27FC236}">
                  <a16:creationId xmlns:a16="http://schemas.microsoft.com/office/drawing/2014/main" id="{C53AC843-3DE3-7FA3-5CC6-12BF1CF869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19445" y="1851335"/>
              <a:ext cx="914400" cy="1132189"/>
            </a:xfrm>
            <a:prstGeom prst="rect">
              <a:avLst/>
            </a:prstGeom>
          </p:spPr>
        </p:pic>
      </p:grpSp>
      <p:grpSp>
        <p:nvGrpSpPr>
          <p:cNvPr id="13" name="Group 12" descr="" title="">
            <a:extLst>
              <a:ext uri="{FF2B5EF4-FFF2-40B4-BE49-F238E27FC236}">
                <a16:creationId xmlns:a16="http://schemas.microsoft.com/office/drawing/2014/main" id="{85583363-E79A-1197-A41F-740BE05C817E}"/>
              </a:ext>
            </a:extLst>
          </p:cNvPr>
          <p:cNvGrpSpPr/>
          <p:nvPr/>
        </p:nvGrpSpPr>
        <p:grpSpPr>
          <a:xfrm>
            <a:off x="3151378" y="1993585"/>
            <a:ext cx="914400" cy="1132189"/>
            <a:chOff x="3067413" y="1851335"/>
            <a:chExt cx="914400" cy="1132189"/>
          </a:xfrm>
        </p:grpSpPr>
        <p:pic>
          <p:nvPicPr>
            <p:cNvPr id="14" name="Graphic 13" descr="" title="">
              <a:extLst>
                <a:ext uri="{FF2B5EF4-FFF2-40B4-BE49-F238E27FC236}">
                  <a16:creationId xmlns:a16="http://schemas.microsoft.com/office/drawing/2014/main" id="{27D7C503-0E10-0B23-ED2B-8447C3E8D9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95356" y="2058923"/>
              <a:ext cx="448271" cy="448271"/>
            </a:xfrm>
            <a:prstGeom prst="rect">
              <a:avLst/>
            </a:prstGeom>
          </p:spPr>
        </p:pic>
        <p:pic>
          <p:nvPicPr>
            <p:cNvPr id="15" name="Graphic 14" descr="" title="">
              <a:extLst>
                <a:ext uri="{FF2B5EF4-FFF2-40B4-BE49-F238E27FC236}">
                  <a16:creationId xmlns:a16="http://schemas.microsoft.com/office/drawing/2014/main" id="{F815A5A5-C8E4-E483-E7BB-7CEDCF0A72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67413" y="1851335"/>
              <a:ext cx="914400" cy="1132189"/>
            </a:xfrm>
            <a:prstGeom prst="rect">
              <a:avLst/>
            </a:prstGeom>
          </p:spPr>
        </p:pic>
        <p:sp>
          <p:nvSpPr>
            <p:cNvPr id="16" name="TextBox 15" descr="" title="">
              <a:extLst>
                <a:ext uri="{FF2B5EF4-FFF2-40B4-BE49-F238E27FC236}">
                  <a16:creationId xmlns:a16="http://schemas.microsoft.com/office/drawing/2014/main" id="{0CD5A3C9-A8D9-8384-7682-88A7BA89156D}"/>
                </a:ext>
              </a:extLst>
            </p:cNvPr>
            <p:cNvSpPr txBox="1"/>
            <p:nvPr/>
          </p:nvSpPr>
          <p:spPr>
            <a:xfrm>
              <a:off x="3310390" y="2405508"/>
              <a:ext cx="448271" cy="276999"/>
            </a:xfrm>
            <a:prstGeom prst="rect">
              <a:avLst/>
            </a:prstGeom>
            <a:noFill/>
          </p:spPr>
          <p:txBody>
            <a:bodyPr wrap="square" rtlCol="0">
              <a:spAutoFit/>
            </a:bodyPr>
            <a:lstStyle/>
            <a:p>
              <a:r>
                <a:rPr lang="en-US" sz="1200" b="1" dirty="0">
                  <a:solidFill>
                    <a:srgbClr val="00B0F0"/>
                  </a:solidFill>
                  <a:latin typeface="Calibri" panose="020F0502020204030204" pitchFamily="34" charset="0"/>
                  <a:cs typeface="Calibri" panose="020F0502020204030204" pitchFamily="34" charset="0"/>
                </a:rPr>
                <a:t>HES</a:t>
              </a:r>
            </a:p>
          </p:txBody>
        </p:sp>
      </p:grpSp>
      <p:sp>
        <p:nvSpPr>
          <p:cNvPr id="17" name="TextBox 16" descr="" title="">
            <a:extLst>
              <a:ext uri="{FF2B5EF4-FFF2-40B4-BE49-F238E27FC236}">
                <a16:creationId xmlns:a16="http://schemas.microsoft.com/office/drawing/2014/main" id="{DDB09E2D-BDD2-1E47-68C2-33A99DCCB177}"/>
              </a:ext>
            </a:extLst>
          </p:cNvPr>
          <p:cNvSpPr txBox="1"/>
          <p:nvPr/>
        </p:nvSpPr>
        <p:spPr>
          <a:xfrm>
            <a:off x="10190881" y="3859923"/>
            <a:ext cx="1321946" cy="415498"/>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Behind the Meter Devices</a:t>
            </a:r>
          </a:p>
        </p:txBody>
      </p:sp>
      <p:sp>
        <p:nvSpPr>
          <p:cNvPr id="18" name="TextBox 17" descr="" title="">
            <a:extLst>
              <a:ext uri="{FF2B5EF4-FFF2-40B4-BE49-F238E27FC236}">
                <a16:creationId xmlns:a16="http://schemas.microsoft.com/office/drawing/2014/main" id="{F70B027E-25F9-C255-E20E-40F154F000D0}"/>
              </a:ext>
            </a:extLst>
          </p:cNvPr>
          <p:cNvSpPr txBox="1"/>
          <p:nvPr/>
        </p:nvSpPr>
        <p:spPr>
          <a:xfrm>
            <a:off x="6220053" y="3859923"/>
            <a:ext cx="1465105" cy="253916"/>
          </a:xfrm>
          <a:prstGeom prst="rect">
            <a:avLst/>
          </a:prstGeom>
          <a:noFill/>
        </p:spPr>
        <p:txBody>
          <a:bodyPr wrap="square" rtlCol="0">
            <a:spAutoFit/>
          </a:bodyPr>
          <a:lstStyle/>
          <a:p>
            <a:pPr algn="ctr"/>
            <a:r>
              <a:rPr lang="en-US" sz="1050" b="1" dirty="0">
                <a:latin typeface="Calibri" panose="020F0502020204030204" pitchFamily="34" charset="0"/>
                <a:cs typeface="Calibri" panose="020F0502020204030204" pitchFamily="34" charset="0"/>
              </a:rPr>
              <a:t>Network Backhaul</a:t>
            </a:r>
          </a:p>
        </p:txBody>
      </p:sp>
      <p:sp>
        <p:nvSpPr>
          <p:cNvPr id="19" name="TextBox 18" descr="" title="">
            <a:extLst>
              <a:ext uri="{FF2B5EF4-FFF2-40B4-BE49-F238E27FC236}">
                <a16:creationId xmlns:a16="http://schemas.microsoft.com/office/drawing/2014/main" id="{03D4CC6A-B71F-C3AB-32A6-822652154F40}"/>
              </a:ext>
            </a:extLst>
          </p:cNvPr>
          <p:cNvSpPr txBox="1"/>
          <p:nvPr/>
        </p:nvSpPr>
        <p:spPr>
          <a:xfrm>
            <a:off x="3136382" y="3847495"/>
            <a:ext cx="1098453" cy="415498"/>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AMF Head End System</a:t>
            </a:r>
          </a:p>
        </p:txBody>
      </p:sp>
      <p:sp>
        <p:nvSpPr>
          <p:cNvPr id="20" name="TextBox 19" descr="" title="">
            <a:extLst>
              <a:ext uri="{FF2B5EF4-FFF2-40B4-BE49-F238E27FC236}">
                <a16:creationId xmlns:a16="http://schemas.microsoft.com/office/drawing/2014/main" id="{52FAA7A5-A39D-FC5A-FC40-A47F78F684E7}"/>
              </a:ext>
            </a:extLst>
          </p:cNvPr>
          <p:cNvSpPr txBox="1"/>
          <p:nvPr/>
        </p:nvSpPr>
        <p:spPr>
          <a:xfrm>
            <a:off x="4316686" y="3802158"/>
            <a:ext cx="1162841" cy="577081"/>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Meter Data Management System (MDMS)</a:t>
            </a:r>
          </a:p>
        </p:txBody>
      </p:sp>
      <p:sp>
        <p:nvSpPr>
          <p:cNvPr id="21" name="TextBox 20" descr="" title="">
            <a:extLst>
              <a:ext uri="{FF2B5EF4-FFF2-40B4-BE49-F238E27FC236}">
                <a16:creationId xmlns:a16="http://schemas.microsoft.com/office/drawing/2014/main" id="{2EF9E72F-8D47-2C4E-B689-394DFDD8FBF2}"/>
              </a:ext>
            </a:extLst>
          </p:cNvPr>
          <p:cNvSpPr txBox="1"/>
          <p:nvPr/>
        </p:nvSpPr>
        <p:spPr>
          <a:xfrm>
            <a:off x="1557792" y="3786424"/>
            <a:ext cx="1321946" cy="577081"/>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Customer Service System (CSS) and </a:t>
            </a:r>
          </a:p>
          <a:p>
            <a:r>
              <a:rPr lang="en-US" sz="1050" b="1" dirty="0">
                <a:latin typeface="Calibri" panose="020F0502020204030204" pitchFamily="34" charset="0"/>
                <a:cs typeface="Calibri" panose="020F0502020204030204" pitchFamily="34" charset="0"/>
              </a:rPr>
              <a:t>Customer Portal</a:t>
            </a:r>
          </a:p>
        </p:txBody>
      </p:sp>
      <p:grpSp>
        <p:nvGrpSpPr>
          <p:cNvPr id="22" name="Group 21" descr="" title="">
            <a:extLst>
              <a:ext uri="{FF2B5EF4-FFF2-40B4-BE49-F238E27FC236}">
                <a16:creationId xmlns:a16="http://schemas.microsoft.com/office/drawing/2014/main" id="{17FEDC3B-4198-2B73-6F52-FFF462484DBE}"/>
              </a:ext>
            </a:extLst>
          </p:cNvPr>
          <p:cNvGrpSpPr/>
          <p:nvPr/>
        </p:nvGrpSpPr>
        <p:grpSpPr>
          <a:xfrm flipH="1">
            <a:off x="10718183" y="1881829"/>
            <a:ext cx="768905" cy="369332"/>
            <a:chOff x="11558316" y="2150266"/>
            <a:chExt cx="768905" cy="369332"/>
          </a:xfrm>
        </p:grpSpPr>
        <p:sp>
          <p:nvSpPr>
            <p:cNvPr id="23" name="Rectangle 22" descr="" title="">
              <a:extLst>
                <a:ext uri="{FF2B5EF4-FFF2-40B4-BE49-F238E27FC236}">
                  <a16:creationId xmlns:a16="http://schemas.microsoft.com/office/drawing/2014/main" id="{FA8179F5-A9D8-D665-7689-8DD47D0979A4}"/>
                </a:ext>
              </a:extLst>
            </p:cNvPr>
            <p:cNvSpPr/>
            <p:nvPr/>
          </p:nvSpPr>
          <p:spPr>
            <a:xfrm>
              <a:off x="11558316" y="2150266"/>
              <a:ext cx="768905"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 title="">
              <a:extLst>
                <a:ext uri="{FF2B5EF4-FFF2-40B4-BE49-F238E27FC236}">
                  <a16:creationId xmlns:a16="http://schemas.microsoft.com/office/drawing/2014/main" id="{4D19D591-8A6B-93A7-70B0-A320C1012E07}"/>
                </a:ext>
              </a:extLst>
            </p:cNvPr>
            <p:cNvSpPr/>
            <p:nvPr/>
          </p:nvSpPr>
          <p:spPr>
            <a:xfrm>
              <a:off x="11681934" y="2237763"/>
              <a:ext cx="393368" cy="181606"/>
            </a:xfrm>
            <a:prstGeom prst="rect">
              <a:avLst/>
            </a:prstGeom>
            <a:solidFill>
              <a:srgbClr val="0085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Extract 24" descr="" title="">
              <a:extLst>
                <a:ext uri="{FF2B5EF4-FFF2-40B4-BE49-F238E27FC236}">
                  <a16:creationId xmlns:a16="http://schemas.microsoft.com/office/drawing/2014/main" id="{DF015E7E-D5AC-EB40-99CC-0E8BC7884C85}"/>
                </a:ext>
              </a:extLst>
            </p:cNvPr>
            <p:cNvSpPr/>
            <p:nvPr/>
          </p:nvSpPr>
          <p:spPr>
            <a:xfrm>
              <a:off x="12175163" y="2268759"/>
              <a:ext cx="75206" cy="5537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Extract 25" descr="" title="">
              <a:extLst>
                <a:ext uri="{FF2B5EF4-FFF2-40B4-BE49-F238E27FC236}">
                  <a16:creationId xmlns:a16="http://schemas.microsoft.com/office/drawing/2014/main" id="{00B22C71-633A-712C-41AE-A0653D902FA9}"/>
                </a:ext>
              </a:extLst>
            </p:cNvPr>
            <p:cNvSpPr/>
            <p:nvPr/>
          </p:nvSpPr>
          <p:spPr>
            <a:xfrm rot="10800000">
              <a:off x="12174922" y="2368971"/>
              <a:ext cx="75206" cy="5537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descr="" title="">
            <a:extLst>
              <a:ext uri="{FF2B5EF4-FFF2-40B4-BE49-F238E27FC236}">
                <a16:creationId xmlns:a16="http://schemas.microsoft.com/office/drawing/2014/main" id="{0251AD54-9022-8AEB-2B37-3BDACC0B990A}"/>
              </a:ext>
            </a:extLst>
          </p:cNvPr>
          <p:cNvGrpSpPr/>
          <p:nvPr/>
        </p:nvGrpSpPr>
        <p:grpSpPr>
          <a:xfrm>
            <a:off x="6359274" y="1436662"/>
            <a:ext cx="3678748" cy="2486003"/>
            <a:chOff x="6073293" y="1313693"/>
            <a:chExt cx="3678748" cy="2486003"/>
          </a:xfrm>
        </p:grpSpPr>
        <p:pic>
          <p:nvPicPr>
            <p:cNvPr id="28" name="Picture 27" descr="" title="">
              <a:extLst>
                <a:ext uri="{FF2B5EF4-FFF2-40B4-BE49-F238E27FC236}">
                  <a16:creationId xmlns:a16="http://schemas.microsoft.com/office/drawing/2014/main" id="{53C18C2A-FB54-56CF-725E-B50996CFC9BD}"/>
                </a:ext>
              </a:extLst>
            </p:cNvPr>
            <p:cNvPicPr>
              <a:picLocks noChangeAspect="1"/>
            </p:cNvPicPr>
            <p:nvPr/>
          </p:nvPicPr>
          <p:blipFill>
            <a:blip r:embed="rId17">
              <a:clrChange>
                <a:clrFrom>
                  <a:srgbClr val="FFFFFF"/>
                </a:clrFrom>
                <a:clrTo>
                  <a:srgbClr val="FFFFFF">
                    <a:alpha val="0"/>
                  </a:srgbClr>
                </a:clrTo>
              </a:clrChange>
            </a:blip>
            <a:stretch>
              <a:fillRect/>
            </a:stretch>
          </p:blipFill>
          <p:spPr>
            <a:xfrm flipH="1">
              <a:off x="6073293" y="1313693"/>
              <a:ext cx="3678748" cy="2486003"/>
            </a:xfrm>
            <a:prstGeom prst="rect">
              <a:avLst/>
            </a:prstGeom>
          </p:spPr>
        </p:pic>
        <p:sp>
          <p:nvSpPr>
            <p:cNvPr id="29" name="Rectangle 28" descr="" title="">
              <a:extLst>
                <a:ext uri="{FF2B5EF4-FFF2-40B4-BE49-F238E27FC236}">
                  <a16:creationId xmlns:a16="http://schemas.microsoft.com/office/drawing/2014/main" id="{5F22E59C-B0A8-EBDB-0D2E-EF844A0841A6}"/>
                </a:ext>
              </a:extLst>
            </p:cNvPr>
            <p:cNvSpPr/>
            <p:nvPr/>
          </p:nvSpPr>
          <p:spPr>
            <a:xfrm>
              <a:off x="7452508" y="2294845"/>
              <a:ext cx="557061" cy="1720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99989D"/>
                  </a:solidFill>
                  <a:latin typeface="Roboto" panose="02000000000000000000" pitchFamily="2" charset="0"/>
                  <a:ea typeface="Roboto" panose="02000000000000000000" pitchFamily="2" charset="0"/>
                  <a:cs typeface="Roboto" panose="02000000000000000000" pitchFamily="2" charset="0"/>
                </a:rPr>
                <a:t>MESH</a:t>
              </a:r>
            </a:p>
          </p:txBody>
        </p:sp>
      </p:grpSp>
      <p:sp>
        <p:nvSpPr>
          <p:cNvPr id="30" name="TextBox 29" descr="" title="">
            <a:extLst>
              <a:ext uri="{FF2B5EF4-FFF2-40B4-BE49-F238E27FC236}">
                <a16:creationId xmlns:a16="http://schemas.microsoft.com/office/drawing/2014/main" id="{E6B490C3-6242-8796-961F-D6FFAD791FC7}"/>
              </a:ext>
            </a:extLst>
          </p:cNvPr>
          <p:cNvSpPr txBox="1"/>
          <p:nvPr/>
        </p:nvSpPr>
        <p:spPr>
          <a:xfrm>
            <a:off x="8868935" y="3859923"/>
            <a:ext cx="1321946" cy="253916"/>
          </a:xfrm>
          <a:prstGeom prst="rect">
            <a:avLst/>
          </a:prstGeom>
          <a:noFill/>
        </p:spPr>
        <p:txBody>
          <a:bodyPr wrap="square" rtlCol="0">
            <a:spAutoFit/>
          </a:bodyPr>
          <a:lstStyle/>
          <a:p>
            <a:pPr algn="ctr"/>
            <a:r>
              <a:rPr lang="en-US" sz="1050" b="1" dirty="0">
                <a:latin typeface="Calibri" panose="020F0502020204030204" pitchFamily="34" charset="0"/>
                <a:cs typeface="Calibri" panose="020F0502020204030204" pitchFamily="34" charset="0"/>
              </a:rPr>
              <a:t>AMF Meters</a:t>
            </a:r>
            <a:endParaRPr lang="en-US" sz="1050" dirty="0">
              <a:latin typeface="Calibri" panose="020F0502020204030204" pitchFamily="34" charset="0"/>
              <a:cs typeface="Calibri" panose="020F0502020204030204" pitchFamily="34" charset="0"/>
            </a:endParaRPr>
          </a:p>
        </p:txBody>
      </p:sp>
      <p:cxnSp>
        <p:nvCxnSpPr>
          <p:cNvPr id="31" name="Straight Connector 30" descr="" title="">
            <a:extLst>
              <a:ext uri="{FF2B5EF4-FFF2-40B4-BE49-F238E27FC236}">
                <a16:creationId xmlns:a16="http://schemas.microsoft.com/office/drawing/2014/main" id="{D8FFF7C8-C7AF-586C-0B80-7669F731FC5B}"/>
              </a:ext>
            </a:extLst>
          </p:cNvPr>
          <p:cNvCxnSpPr>
            <a:cxnSpLocks/>
          </p:cNvCxnSpPr>
          <p:nvPr/>
        </p:nvCxnSpPr>
        <p:spPr>
          <a:xfrm>
            <a:off x="8837486" y="1099411"/>
            <a:ext cx="0" cy="30899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2" name="Arrow: Left-Right 31" descr="" title="">
            <a:extLst>
              <a:ext uri="{FF2B5EF4-FFF2-40B4-BE49-F238E27FC236}">
                <a16:creationId xmlns:a16="http://schemas.microsoft.com/office/drawing/2014/main" id="{A3B180F8-9F74-F21A-3BC8-96139AE27365}"/>
              </a:ext>
            </a:extLst>
          </p:cNvPr>
          <p:cNvSpPr/>
          <p:nvPr/>
        </p:nvSpPr>
        <p:spPr>
          <a:xfrm>
            <a:off x="979240" y="813280"/>
            <a:ext cx="10637372" cy="939554"/>
          </a:xfrm>
          <a:prstGeom prst="leftRightArrow">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 title="">
            <a:extLst>
              <a:ext uri="{FF2B5EF4-FFF2-40B4-BE49-F238E27FC236}">
                <a16:creationId xmlns:a16="http://schemas.microsoft.com/office/drawing/2014/main" id="{7A2A3EA1-8DBA-76CA-A2DF-124427AD3BA8}"/>
              </a:ext>
            </a:extLst>
          </p:cNvPr>
          <p:cNvSpPr txBox="1"/>
          <p:nvPr/>
        </p:nvSpPr>
        <p:spPr>
          <a:xfrm>
            <a:off x="9733433" y="1150236"/>
            <a:ext cx="1172706" cy="253916"/>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AMF Meters</a:t>
            </a:r>
          </a:p>
        </p:txBody>
      </p:sp>
      <p:sp>
        <p:nvSpPr>
          <p:cNvPr id="34" name="TextBox 33" descr="" title="">
            <a:extLst>
              <a:ext uri="{FF2B5EF4-FFF2-40B4-BE49-F238E27FC236}">
                <a16:creationId xmlns:a16="http://schemas.microsoft.com/office/drawing/2014/main" id="{6D9B9178-E445-AD1F-6AC8-9CC076C86663}"/>
              </a:ext>
            </a:extLst>
          </p:cNvPr>
          <p:cNvSpPr txBox="1"/>
          <p:nvPr/>
        </p:nvSpPr>
        <p:spPr>
          <a:xfrm>
            <a:off x="5850764" y="1072577"/>
            <a:ext cx="3066275"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Two Way </a:t>
            </a:r>
          </a:p>
          <a:p>
            <a:pPr algn="ctr"/>
            <a:r>
              <a:rPr lang="en-US" sz="1050" b="1" dirty="0">
                <a:solidFill>
                  <a:schemeClr val="bg1"/>
                </a:solidFill>
                <a:latin typeface="Calibri" panose="020F0502020204030204" pitchFamily="34" charset="0"/>
                <a:cs typeface="Calibri" panose="020F0502020204030204" pitchFamily="34" charset="0"/>
              </a:rPr>
              <a:t>Communication Network</a:t>
            </a:r>
          </a:p>
        </p:txBody>
      </p:sp>
      <p:sp>
        <p:nvSpPr>
          <p:cNvPr id="35" name="TextBox 34" descr="" title="">
            <a:extLst>
              <a:ext uri="{FF2B5EF4-FFF2-40B4-BE49-F238E27FC236}">
                <a16:creationId xmlns:a16="http://schemas.microsoft.com/office/drawing/2014/main" id="{322D810C-388B-955B-4D57-985ACB46D8EB}"/>
              </a:ext>
            </a:extLst>
          </p:cNvPr>
          <p:cNvSpPr txBox="1"/>
          <p:nvPr/>
        </p:nvSpPr>
        <p:spPr>
          <a:xfrm>
            <a:off x="3335992" y="1072577"/>
            <a:ext cx="1795276"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Metering Systems/</a:t>
            </a:r>
          </a:p>
          <a:p>
            <a:pPr algn="ctr"/>
            <a:r>
              <a:rPr lang="en-US" sz="1050" b="1" dirty="0">
                <a:solidFill>
                  <a:schemeClr val="bg1"/>
                </a:solidFill>
                <a:latin typeface="Calibri" panose="020F0502020204030204" pitchFamily="34" charset="0"/>
                <a:cs typeface="Calibri" panose="020F0502020204030204" pitchFamily="34" charset="0"/>
              </a:rPr>
              <a:t>IT Platform</a:t>
            </a:r>
          </a:p>
        </p:txBody>
      </p:sp>
      <p:sp>
        <p:nvSpPr>
          <p:cNvPr id="36" name="TextBox 35" descr="" title="">
            <a:extLst>
              <a:ext uri="{FF2B5EF4-FFF2-40B4-BE49-F238E27FC236}">
                <a16:creationId xmlns:a16="http://schemas.microsoft.com/office/drawing/2014/main" id="{DA227DB6-5359-1EA6-C82D-CCAC8C605085}"/>
              </a:ext>
            </a:extLst>
          </p:cNvPr>
          <p:cNvSpPr txBox="1"/>
          <p:nvPr/>
        </p:nvSpPr>
        <p:spPr>
          <a:xfrm>
            <a:off x="1190327" y="1072577"/>
            <a:ext cx="1795276"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Customer </a:t>
            </a:r>
          </a:p>
          <a:p>
            <a:pPr algn="ctr"/>
            <a:r>
              <a:rPr lang="en-US" sz="1050" b="1" dirty="0">
                <a:solidFill>
                  <a:schemeClr val="bg1"/>
                </a:solidFill>
                <a:latin typeface="Calibri" panose="020F0502020204030204" pitchFamily="34" charset="0"/>
                <a:cs typeface="Calibri" panose="020F0502020204030204" pitchFamily="34" charset="0"/>
              </a:rPr>
              <a:t>Systems</a:t>
            </a:r>
          </a:p>
        </p:txBody>
      </p:sp>
      <p:grpSp>
        <p:nvGrpSpPr>
          <p:cNvPr id="37" name="Group 36" descr="" title="">
            <a:extLst>
              <a:ext uri="{FF2B5EF4-FFF2-40B4-BE49-F238E27FC236}">
                <a16:creationId xmlns:a16="http://schemas.microsoft.com/office/drawing/2014/main" id="{57F9E6C6-9994-98AD-B992-A39276B4A503}"/>
              </a:ext>
            </a:extLst>
          </p:cNvPr>
          <p:cNvGrpSpPr>
            <a:grpSpLocks noChangeAspect="1"/>
          </p:cNvGrpSpPr>
          <p:nvPr/>
        </p:nvGrpSpPr>
        <p:grpSpPr>
          <a:xfrm>
            <a:off x="5871411" y="915247"/>
            <a:ext cx="656807" cy="656807"/>
            <a:chOff x="5182663" y="5752391"/>
            <a:chExt cx="741819" cy="741819"/>
          </a:xfrm>
        </p:grpSpPr>
        <p:sp>
          <p:nvSpPr>
            <p:cNvPr id="38" name="Oval 37" descr="" title="">
              <a:extLst>
                <a:ext uri="{FF2B5EF4-FFF2-40B4-BE49-F238E27FC236}">
                  <a16:creationId xmlns:a16="http://schemas.microsoft.com/office/drawing/2014/main" id="{31640461-47FC-70CD-00EC-1925F408D9E7}"/>
                </a:ext>
              </a:extLst>
            </p:cNvPr>
            <p:cNvSpPr/>
            <p:nvPr/>
          </p:nvSpPr>
          <p:spPr>
            <a:xfrm>
              <a:off x="5182663" y="5752391"/>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 title="">
              <a:extLst>
                <a:ext uri="{FF2B5EF4-FFF2-40B4-BE49-F238E27FC236}">
                  <a16:creationId xmlns:a16="http://schemas.microsoft.com/office/drawing/2014/main" id="{843D70C0-2A34-5485-BBA2-81076AF24C2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5284014" y="5855584"/>
              <a:ext cx="548640" cy="548640"/>
            </a:xfrm>
            <a:prstGeom prst="rect">
              <a:avLst/>
            </a:prstGeom>
          </p:spPr>
        </p:pic>
      </p:grpSp>
      <p:grpSp>
        <p:nvGrpSpPr>
          <p:cNvPr id="40" name="Group 39" descr="" title="">
            <a:extLst>
              <a:ext uri="{FF2B5EF4-FFF2-40B4-BE49-F238E27FC236}">
                <a16:creationId xmlns:a16="http://schemas.microsoft.com/office/drawing/2014/main" id="{8F8F18DD-0C7F-C574-5E34-88EC95217EFE}"/>
              </a:ext>
            </a:extLst>
          </p:cNvPr>
          <p:cNvGrpSpPr>
            <a:grpSpLocks noChangeAspect="1"/>
          </p:cNvGrpSpPr>
          <p:nvPr/>
        </p:nvGrpSpPr>
        <p:grpSpPr>
          <a:xfrm>
            <a:off x="2726850" y="915247"/>
            <a:ext cx="656807" cy="656807"/>
            <a:chOff x="1740712" y="4012663"/>
            <a:chExt cx="741819" cy="741819"/>
          </a:xfrm>
        </p:grpSpPr>
        <p:sp>
          <p:nvSpPr>
            <p:cNvPr id="41" name="Oval 40" descr="" title="">
              <a:extLst>
                <a:ext uri="{FF2B5EF4-FFF2-40B4-BE49-F238E27FC236}">
                  <a16:creationId xmlns:a16="http://schemas.microsoft.com/office/drawing/2014/main" id="{D40180A0-0A1B-B0C2-07F0-46B834B36633}"/>
                </a:ext>
              </a:extLst>
            </p:cNvPr>
            <p:cNvSpPr/>
            <p:nvPr/>
          </p:nvSpPr>
          <p:spPr>
            <a:xfrm>
              <a:off x="1740712" y="4012663"/>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 title="">
              <a:extLst>
                <a:ext uri="{FF2B5EF4-FFF2-40B4-BE49-F238E27FC236}">
                  <a16:creationId xmlns:a16="http://schemas.microsoft.com/office/drawing/2014/main" id="{FF27C882-37A6-2D67-967E-52AFE131A5F4}"/>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1858437" y="4116216"/>
              <a:ext cx="548640" cy="548639"/>
            </a:xfrm>
            <a:prstGeom prst="rect">
              <a:avLst/>
            </a:prstGeom>
          </p:spPr>
        </p:pic>
      </p:grpSp>
      <p:grpSp>
        <p:nvGrpSpPr>
          <p:cNvPr id="43" name="Group 42" descr="" title="">
            <a:extLst>
              <a:ext uri="{FF2B5EF4-FFF2-40B4-BE49-F238E27FC236}">
                <a16:creationId xmlns:a16="http://schemas.microsoft.com/office/drawing/2014/main" id="{326F1ECB-727E-9E53-BB96-A006B09C9C27}"/>
              </a:ext>
            </a:extLst>
          </p:cNvPr>
          <p:cNvGrpSpPr>
            <a:grpSpLocks noChangeAspect="1"/>
          </p:cNvGrpSpPr>
          <p:nvPr/>
        </p:nvGrpSpPr>
        <p:grpSpPr>
          <a:xfrm>
            <a:off x="9074845" y="915247"/>
            <a:ext cx="656807" cy="656807"/>
            <a:chOff x="956941" y="2224775"/>
            <a:chExt cx="741819" cy="741819"/>
          </a:xfrm>
        </p:grpSpPr>
        <p:sp>
          <p:nvSpPr>
            <p:cNvPr id="44" name="Oval 43" descr="" title="">
              <a:extLst>
                <a:ext uri="{FF2B5EF4-FFF2-40B4-BE49-F238E27FC236}">
                  <a16:creationId xmlns:a16="http://schemas.microsoft.com/office/drawing/2014/main" id="{A543D850-85DB-EB20-6CA1-767A2AF4D03C}"/>
                </a:ext>
              </a:extLst>
            </p:cNvPr>
            <p:cNvSpPr/>
            <p:nvPr/>
          </p:nvSpPr>
          <p:spPr>
            <a:xfrm>
              <a:off x="956941" y="2224775"/>
              <a:ext cx="741819" cy="741819"/>
            </a:xfrm>
            <a:prstGeom prst="ellipse">
              <a:avLst/>
            </a:prstGeom>
            <a:solidFill>
              <a:srgbClr val="84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 title="">
              <a:extLst>
                <a:ext uri="{FF2B5EF4-FFF2-40B4-BE49-F238E27FC236}">
                  <a16:creationId xmlns:a16="http://schemas.microsoft.com/office/drawing/2014/main" id="{8E826BC6-9622-3D32-9676-A86219FA044F}"/>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052027" y="2254932"/>
              <a:ext cx="548640" cy="548640"/>
            </a:xfrm>
            <a:prstGeom prst="rect">
              <a:avLst/>
            </a:prstGeom>
          </p:spPr>
        </p:pic>
      </p:grpSp>
      <p:grpSp>
        <p:nvGrpSpPr>
          <p:cNvPr id="46" name="Group 45" descr="" title="">
            <a:extLst>
              <a:ext uri="{FF2B5EF4-FFF2-40B4-BE49-F238E27FC236}">
                <a16:creationId xmlns:a16="http://schemas.microsoft.com/office/drawing/2014/main" id="{93442801-C910-F69B-90C5-4A4A658FD761}"/>
              </a:ext>
            </a:extLst>
          </p:cNvPr>
          <p:cNvGrpSpPr/>
          <p:nvPr/>
        </p:nvGrpSpPr>
        <p:grpSpPr>
          <a:xfrm>
            <a:off x="8824308" y="1118717"/>
            <a:ext cx="8596" cy="3343331"/>
            <a:chOff x="8824308" y="1118717"/>
            <a:chExt cx="8596" cy="3343331"/>
          </a:xfrm>
        </p:grpSpPr>
        <p:cxnSp>
          <p:nvCxnSpPr>
            <p:cNvPr id="47" name="Straight Connector 46" descr="" title="">
              <a:extLst>
                <a:ext uri="{FF2B5EF4-FFF2-40B4-BE49-F238E27FC236}">
                  <a16:creationId xmlns:a16="http://schemas.microsoft.com/office/drawing/2014/main" id="{94D2B67E-FC14-83CF-EABB-21E52688AC40}"/>
                </a:ext>
              </a:extLst>
            </p:cNvPr>
            <p:cNvCxnSpPr>
              <a:cxnSpLocks/>
            </p:cNvCxnSpPr>
            <p:nvPr/>
          </p:nvCxnSpPr>
          <p:spPr>
            <a:xfrm>
              <a:off x="8824308" y="3687883"/>
              <a:ext cx="0" cy="774165"/>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descr="" title="">
              <a:extLst>
                <a:ext uri="{FF2B5EF4-FFF2-40B4-BE49-F238E27FC236}">
                  <a16:creationId xmlns:a16="http://schemas.microsoft.com/office/drawing/2014/main" id="{4221D1CD-0E2E-D768-9091-341CD6C4F1D7}"/>
                </a:ext>
              </a:extLst>
            </p:cNvPr>
            <p:cNvCxnSpPr>
              <a:cxnSpLocks/>
            </p:cNvCxnSpPr>
            <p:nvPr/>
          </p:nvCxnSpPr>
          <p:spPr>
            <a:xfrm>
              <a:off x="8832904" y="1118717"/>
              <a:ext cx="0" cy="30899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descr="" title="">
              <a:extLst>
                <a:ext uri="{FF2B5EF4-FFF2-40B4-BE49-F238E27FC236}">
                  <a16:creationId xmlns:a16="http://schemas.microsoft.com/office/drawing/2014/main" id="{D32A6B25-CB43-CFAB-5A40-0C470ED496C9}"/>
                </a:ext>
              </a:extLst>
            </p:cNvPr>
            <p:cNvCxnSpPr>
              <a:cxnSpLocks/>
            </p:cNvCxnSpPr>
            <p:nvPr/>
          </p:nvCxnSpPr>
          <p:spPr>
            <a:xfrm>
              <a:off x="8832904" y="1523127"/>
              <a:ext cx="0" cy="128016"/>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pic>
        <p:nvPicPr>
          <p:cNvPr id="50" name="Graphic 49" descr="" title="">
            <a:extLst>
              <a:ext uri="{FF2B5EF4-FFF2-40B4-BE49-F238E27FC236}">
                <a16:creationId xmlns:a16="http://schemas.microsoft.com/office/drawing/2014/main" id="{FAA1644D-524A-C360-81A1-E8DB822E216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flipH="1">
            <a:off x="9782520" y="1598500"/>
            <a:ext cx="914400" cy="914400"/>
          </a:xfrm>
          <a:prstGeom prst="rect">
            <a:avLst/>
          </a:prstGeom>
        </p:spPr>
      </p:pic>
      <p:sp>
        <p:nvSpPr>
          <p:cNvPr id="51" name="TextBox 50" descr="" title="">
            <a:extLst>
              <a:ext uri="{FF2B5EF4-FFF2-40B4-BE49-F238E27FC236}">
                <a16:creationId xmlns:a16="http://schemas.microsoft.com/office/drawing/2014/main" id="{E9BE6077-3F9F-6324-6596-142AA8A9EE5D}"/>
              </a:ext>
            </a:extLst>
          </p:cNvPr>
          <p:cNvSpPr txBox="1"/>
          <p:nvPr/>
        </p:nvSpPr>
        <p:spPr>
          <a:xfrm>
            <a:off x="8018897" y="3859923"/>
            <a:ext cx="1042770" cy="415498"/>
          </a:xfrm>
          <a:prstGeom prst="rect">
            <a:avLst/>
          </a:prstGeom>
          <a:solidFill>
            <a:schemeClr val="bg1"/>
          </a:solidFill>
        </p:spPr>
        <p:txBody>
          <a:bodyPr wrap="square" lIns="0" rIns="0" rtlCol="0">
            <a:spAutoFit/>
          </a:bodyPr>
          <a:lstStyle/>
          <a:p>
            <a:r>
              <a:rPr lang="en-US" sz="1050" b="1" dirty="0">
                <a:latin typeface="Calibri" panose="020F0502020204030204" pitchFamily="34" charset="0"/>
                <a:cs typeface="Calibri" panose="020F0502020204030204" pitchFamily="34" charset="0"/>
              </a:rPr>
              <a:t>Radio Frequency </a:t>
            </a:r>
          </a:p>
          <a:p>
            <a:r>
              <a:rPr lang="en-US" sz="1050" b="1" dirty="0">
                <a:latin typeface="Calibri" panose="020F0502020204030204" pitchFamily="34" charset="0"/>
                <a:cs typeface="Calibri" panose="020F0502020204030204" pitchFamily="34" charset="0"/>
              </a:rPr>
              <a:t>Mesh Network</a:t>
            </a:r>
          </a:p>
        </p:txBody>
      </p:sp>
      <p:graphicFrame>
        <p:nvGraphicFramePr>
          <p:cNvPr id="52" name="Table 51" descr="" title="">
            <a:extLst>
              <a:ext uri="{FF2B5EF4-FFF2-40B4-BE49-F238E27FC236}">
                <a16:creationId xmlns:a16="http://schemas.microsoft.com/office/drawing/2014/main" id="{E84853CB-3D9B-7727-81CC-FE598A422A9B}"/>
              </a:ext>
            </a:extLst>
          </p:cNvPr>
          <p:cNvGraphicFramePr>
            <a:graphicFrameLocks noGrp="1"/>
          </p:cNvGraphicFramePr>
          <p:nvPr>
            <p:extLst>
              <p:ext uri="{D42A27DB-BD31-4B8C-83A1-F6EECF244321}">
                <p14:modId xmlns:p14="http://schemas.microsoft.com/office/powerpoint/2010/main" val="1713481879"/>
              </p:ext>
            </p:extLst>
          </p:nvPr>
        </p:nvGraphicFramePr>
        <p:xfrm>
          <a:off x="240920" y="4443773"/>
          <a:ext cx="11219688" cy="2021190"/>
        </p:xfrm>
        <a:graphic>
          <a:graphicData uri="http://schemas.openxmlformats.org/drawingml/2006/table">
            <a:tbl>
              <a:tblPr>
                <a:tableStyleId>{5C22544A-7EE6-4342-B048-85BDC9FD1C3A}</a:tableStyleId>
              </a:tblPr>
              <a:tblGrid>
                <a:gridCol w="1005840">
                  <a:extLst>
                    <a:ext uri="{9D8B030D-6E8A-4147-A177-3AD203B41FA5}">
                      <a16:colId xmlns:a16="http://schemas.microsoft.com/office/drawing/2014/main" val="56741930"/>
                    </a:ext>
                  </a:extLst>
                </a:gridCol>
                <a:gridCol w="1737360">
                  <a:extLst>
                    <a:ext uri="{9D8B030D-6E8A-4147-A177-3AD203B41FA5}">
                      <a16:colId xmlns:a16="http://schemas.microsoft.com/office/drawing/2014/main" val="3551851963"/>
                    </a:ext>
                  </a:extLst>
                </a:gridCol>
                <a:gridCol w="2596896">
                  <a:extLst>
                    <a:ext uri="{9D8B030D-6E8A-4147-A177-3AD203B41FA5}">
                      <a16:colId xmlns:a16="http://schemas.microsoft.com/office/drawing/2014/main" val="3976009822"/>
                    </a:ext>
                  </a:extLst>
                </a:gridCol>
                <a:gridCol w="1609344">
                  <a:extLst>
                    <a:ext uri="{9D8B030D-6E8A-4147-A177-3AD203B41FA5}">
                      <a16:colId xmlns:a16="http://schemas.microsoft.com/office/drawing/2014/main" val="409991073"/>
                    </a:ext>
                  </a:extLst>
                </a:gridCol>
                <a:gridCol w="1645920">
                  <a:extLst>
                    <a:ext uri="{9D8B030D-6E8A-4147-A177-3AD203B41FA5}">
                      <a16:colId xmlns:a16="http://schemas.microsoft.com/office/drawing/2014/main" val="3530317491"/>
                    </a:ext>
                  </a:extLst>
                </a:gridCol>
                <a:gridCol w="1463040">
                  <a:extLst>
                    <a:ext uri="{9D8B030D-6E8A-4147-A177-3AD203B41FA5}">
                      <a16:colId xmlns:a16="http://schemas.microsoft.com/office/drawing/2014/main" val="3477833530"/>
                    </a:ext>
                  </a:extLst>
                </a:gridCol>
                <a:gridCol w="1161288">
                  <a:extLst>
                    <a:ext uri="{9D8B030D-6E8A-4147-A177-3AD203B41FA5}">
                      <a16:colId xmlns:a16="http://schemas.microsoft.com/office/drawing/2014/main" val="2872711113"/>
                    </a:ext>
                  </a:extLst>
                </a:gridCol>
              </a:tblGrid>
              <a:tr h="436230">
                <a:tc>
                  <a:txBody>
                    <a:bodyPr/>
                    <a:lstStyle/>
                    <a:p>
                      <a:pPr algn="l" fontAlgn="b"/>
                      <a:endParaRPr lang="en-US" sz="1200" b="1" i="0" u="none" strike="noStrike" dirty="0">
                        <a:solidFill>
                          <a:schemeClr val="bg1"/>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chemeClr val="bg1"/>
                          </a:solidFill>
                          <a:effectLst/>
                          <a:latin typeface="Calibri" panose="020F0502020204030204" pitchFamily="34" charset="0"/>
                        </a:rPr>
                        <a:t>PPL IT</a:t>
                      </a:r>
                    </a:p>
                  </a:txBody>
                  <a:tcPr marL="45720" marR="4572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tc>
                  <a:txBody>
                    <a:bodyPr/>
                    <a:lstStyle/>
                    <a:p>
                      <a:pPr algn="ctr" fontAlgn="b"/>
                      <a:r>
                        <a:rPr lang="en-US" sz="1100" b="1" i="0" u="none" strike="noStrike" dirty="0">
                          <a:solidFill>
                            <a:schemeClr val="bg1"/>
                          </a:solidFill>
                          <a:effectLst/>
                          <a:latin typeface="Calibri" panose="020F0502020204030204" pitchFamily="34" charset="0"/>
                        </a:rPr>
                        <a:t>L+G Cloud-Based SaaS</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tc>
                  <a:txBody>
                    <a:bodyPr/>
                    <a:lstStyle/>
                    <a:p>
                      <a:pPr algn="ctr" fontAlgn="b"/>
                      <a:r>
                        <a:rPr lang="en-US" sz="1100" b="1" i="0" u="none" strike="noStrike" dirty="0">
                          <a:solidFill>
                            <a:schemeClr val="bg1"/>
                          </a:solidFill>
                          <a:effectLst/>
                          <a:latin typeface="Calibri" panose="020F0502020204030204" pitchFamily="34" charset="0"/>
                        </a:rPr>
                        <a:t>Cellular Service</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tc>
                  <a:txBody>
                    <a:bodyPr/>
                    <a:lstStyle/>
                    <a:p>
                      <a:pPr algn="ctr" fontAlgn="b"/>
                      <a:r>
                        <a:rPr lang="en-US" sz="1100" b="1" i="0" u="none" strike="noStrike" dirty="0">
                          <a:solidFill>
                            <a:schemeClr val="bg1"/>
                          </a:solidFill>
                          <a:effectLst/>
                          <a:latin typeface="Calibri" panose="020F0502020204030204" pitchFamily="34" charset="0"/>
                        </a:rPr>
                        <a:t>L+G RF Mesh</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tc>
                  <a:txBody>
                    <a:bodyPr/>
                    <a:lstStyle/>
                    <a:p>
                      <a:pPr algn="ctr" fontAlgn="b"/>
                      <a:r>
                        <a:rPr lang="en-US" sz="1100" b="1" i="0" u="none" strike="noStrike" dirty="0">
                          <a:solidFill>
                            <a:schemeClr val="bg1"/>
                          </a:solidFill>
                          <a:effectLst/>
                          <a:latin typeface="Calibri" panose="020F0502020204030204" pitchFamily="34" charset="0"/>
                        </a:rPr>
                        <a:t>L+G Revelo Meter</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tc>
                  <a:txBody>
                    <a:bodyPr/>
                    <a:lstStyle/>
                    <a:p>
                      <a:pPr algn="ctr" fontAlgn="b"/>
                      <a:r>
                        <a:rPr lang="en-US" sz="1100" b="1" i="0" u="none" strike="noStrike" dirty="0">
                          <a:solidFill>
                            <a:schemeClr val="bg1"/>
                          </a:solidFill>
                          <a:effectLst/>
                          <a:latin typeface="Calibri" panose="020F0502020204030204" pitchFamily="34" charset="0"/>
                        </a:rPr>
                        <a:t>Behind the Meter: </a:t>
                      </a:r>
                      <a:endParaRPr lang="en-US" sz="1050" b="1" i="0" u="none" strike="noStrike" dirty="0">
                        <a:solidFill>
                          <a:schemeClr val="bg1"/>
                        </a:solidFill>
                        <a:effectLst/>
                        <a:latin typeface="Calibri" panose="020F0502020204030204" pitchFamily="34" charset="0"/>
                      </a:endParaRPr>
                    </a:p>
                    <a:p>
                      <a:pPr algn="ctr" fontAlgn="b"/>
                      <a:r>
                        <a:rPr lang="en-US" sz="1100" b="1" i="0" u="none" strike="noStrike" dirty="0">
                          <a:solidFill>
                            <a:schemeClr val="bg1"/>
                          </a:solidFill>
                          <a:effectLst/>
                          <a:latin typeface="Calibri" panose="020F0502020204030204" pitchFamily="34" charset="0"/>
                        </a:rPr>
                        <a:t>Revelo-enabled</a:t>
                      </a:r>
                    </a:p>
                  </a:txBody>
                  <a:tcPr marL="45720" marR="45720" anchor="ctr">
                    <a:lnL w="12700" cap="flat" cmpd="sng" algn="ctr">
                      <a:solidFill>
                        <a:schemeClr val="bg1">
                          <a:lumMod val="9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85CA"/>
                    </a:solidFill>
                  </a:tcPr>
                </a:tc>
                <a:extLst>
                  <a:ext uri="{0D108BD9-81ED-4DB2-BD59-A6C34878D82A}">
                    <a16:rowId xmlns:a16="http://schemas.microsoft.com/office/drawing/2014/main" val="3758936567"/>
                  </a:ext>
                </a:extLst>
              </a:tr>
              <a:tr h="0">
                <a:tc>
                  <a:txBody>
                    <a:bodyPr/>
                    <a:lstStyle/>
                    <a:p>
                      <a:pPr lvl="0" algn="r" fontAlgn="b"/>
                      <a:r>
                        <a:rPr lang="en-US" sz="1100" b="1" i="0" u="none" strike="noStrike" dirty="0">
                          <a:solidFill>
                            <a:srgbClr val="000000"/>
                          </a:solidFill>
                          <a:effectLst/>
                          <a:latin typeface="Calibri" panose="020F0502020204030204" pitchFamily="34" charset="0"/>
                        </a:rPr>
                        <a:t>Ownership</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algn="ctr" fontAlgn="b"/>
                      <a:r>
                        <a:rPr lang="en-US" sz="1200" b="0" i="0" u="none" strike="noStrike" dirty="0">
                          <a:solidFill>
                            <a:srgbClr val="000000"/>
                          </a:solidFill>
                          <a:effectLst/>
                          <a:latin typeface="Calibri" panose="020F0502020204030204" pitchFamily="34" charset="0"/>
                        </a:rPr>
                        <a:t>Third Party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Rhode Island Energy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Rhode Island Energy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lvl="0" algn="ctr" fontAlgn="b"/>
                      <a:r>
                        <a:rPr lang="en-US" sz="1200" b="0" i="0" u="none" strike="noStrike" dirty="0">
                          <a:solidFill>
                            <a:schemeClr val="tx1"/>
                          </a:solidFill>
                          <a:effectLst/>
                          <a:latin typeface="Calibri" panose="020F0502020204030204" pitchFamily="34" charset="0"/>
                        </a:rPr>
                        <a:t>PPL/RIE/TBD</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3000">
                          <a:srgbClr val="C1E0FF"/>
                        </a:gs>
                        <a:gs pos="53000">
                          <a:srgbClr val="B1C6D9"/>
                        </a:gs>
                        <a:gs pos="80000">
                          <a:schemeClr val="bg1">
                            <a:shade val="67500"/>
                            <a:satMod val="115000"/>
                          </a:schemeClr>
                        </a:gs>
                        <a:gs pos="100000">
                          <a:schemeClr val="bg1">
                            <a:shade val="100000"/>
                            <a:satMod val="115000"/>
                          </a:schemeClr>
                        </a:gs>
                      </a:gsLst>
                      <a:lin ang="0" scaled="1"/>
                    </a:gradFill>
                  </a:tcPr>
                </a:tc>
                <a:extLst>
                  <a:ext uri="{0D108BD9-81ED-4DB2-BD59-A6C34878D82A}">
                    <a16:rowId xmlns:a16="http://schemas.microsoft.com/office/drawing/2014/main" val="704131955"/>
                  </a:ext>
                </a:extLst>
              </a:tr>
              <a:tr h="365760">
                <a:tc>
                  <a:txBody>
                    <a:bodyPr/>
                    <a:lstStyle/>
                    <a:p>
                      <a:pPr lvl="0" algn="r" fontAlgn="b"/>
                      <a:r>
                        <a:rPr lang="en-US" sz="1100" b="1" i="0" u="none" strike="noStrike" dirty="0">
                          <a:solidFill>
                            <a:srgbClr val="000000"/>
                          </a:solidFill>
                          <a:effectLst/>
                          <a:latin typeface="Calibri" panose="020F0502020204030204" pitchFamily="34" charset="0"/>
                        </a:rPr>
                        <a:t>Installation</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PPL Services/System Integrator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56000">
                          <a:srgbClr val="C1E0FF"/>
                        </a:gs>
                        <a:gs pos="38000">
                          <a:schemeClr val="accent6">
                            <a:lumMod val="20000"/>
                            <a:lumOff val="80000"/>
                          </a:schemeClr>
                        </a:gs>
                        <a:gs pos="71000">
                          <a:srgbClr val="C1E0FF"/>
                        </a:gs>
                      </a:gsLst>
                      <a:lin ang="10800000" scaled="0"/>
                    </a:gra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Landis+Gyr/System Integrator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39000">
                          <a:schemeClr val="accent6">
                            <a:lumMod val="20000"/>
                            <a:lumOff val="80000"/>
                          </a:schemeClr>
                        </a:gs>
                        <a:gs pos="59000">
                          <a:srgbClr val="B2DA86"/>
                        </a:gs>
                      </a:gsLst>
                      <a:lin ang="10800000" scaled="0"/>
                    </a:gradFill>
                  </a:tcPr>
                </a:tc>
                <a:tc>
                  <a:txBody>
                    <a:bodyPr/>
                    <a:lstStyle/>
                    <a:p>
                      <a:pPr algn="ctr" fontAlgn="b"/>
                      <a:r>
                        <a:rPr lang="en-US" sz="1200" b="0" i="0" u="none" strike="noStrike" dirty="0">
                          <a:solidFill>
                            <a:srgbClr val="000000"/>
                          </a:solidFill>
                          <a:effectLst/>
                          <a:latin typeface="Calibri" panose="020F0502020204030204" pitchFamily="34" charset="0"/>
                        </a:rPr>
                        <a:t>Third Party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Landis+Gyr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2DA86"/>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RIE/Meter Install Vendor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36000">
                          <a:schemeClr val="accent6">
                            <a:lumMod val="20000"/>
                            <a:lumOff val="80000"/>
                          </a:schemeClr>
                        </a:gs>
                        <a:gs pos="56000">
                          <a:srgbClr val="C1E0FF"/>
                        </a:gs>
                      </a:gsLst>
                      <a:lin ang="10800000" scaled="1"/>
                    </a:gradFill>
                  </a:tcPr>
                </a:tc>
                <a:tc>
                  <a:txBody>
                    <a:bodyPr/>
                    <a:lstStyle/>
                    <a:p>
                      <a:pPr lvl="0" algn="ctr" fontAlgn="b"/>
                      <a:r>
                        <a:rPr lang="en-US" sz="1200" b="0" i="0" u="none" strike="noStrike" dirty="0">
                          <a:solidFill>
                            <a:schemeClr val="tx1"/>
                          </a:solidFill>
                          <a:effectLst/>
                          <a:latin typeface="Calibri" panose="020F0502020204030204" pitchFamily="34" charset="0"/>
                        </a:rPr>
                        <a:t>PPL/RIE/TBD</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3000">
                          <a:srgbClr val="C1E0FF"/>
                        </a:gs>
                        <a:gs pos="53000">
                          <a:srgbClr val="B1C6D9"/>
                        </a:gs>
                        <a:gs pos="80000">
                          <a:schemeClr val="bg1">
                            <a:shade val="67500"/>
                            <a:satMod val="115000"/>
                          </a:schemeClr>
                        </a:gs>
                        <a:gs pos="100000">
                          <a:schemeClr val="bg1">
                            <a:shade val="100000"/>
                            <a:satMod val="115000"/>
                          </a:schemeClr>
                        </a:gs>
                      </a:gsLst>
                      <a:lin ang="0" scaled="1"/>
                    </a:gradFill>
                  </a:tcPr>
                </a:tc>
                <a:extLst>
                  <a:ext uri="{0D108BD9-81ED-4DB2-BD59-A6C34878D82A}">
                    <a16:rowId xmlns:a16="http://schemas.microsoft.com/office/drawing/2014/main" val="1412637502"/>
                  </a:ext>
                </a:extLst>
              </a:tr>
              <a:tr h="365760">
                <a:tc>
                  <a:txBody>
                    <a:bodyPr/>
                    <a:lstStyle/>
                    <a:p>
                      <a:pPr lvl="0" algn="r" fontAlgn="b"/>
                      <a:r>
                        <a:rPr lang="en-US" sz="1100" b="1" i="0" u="none" strike="noStrike" dirty="0">
                          <a:solidFill>
                            <a:srgbClr val="000000"/>
                          </a:solidFill>
                          <a:effectLst/>
                          <a:latin typeface="Calibri" panose="020F0502020204030204" pitchFamily="34" charset="0"/>
                        </a:rPr>
                        <a:t>Project Oversight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algn="ctr" fontAlgn="b"/>
                      <a:r>
                        <a:rPr lang="en-US" sz="1200" b="0" i="0" u="none" strike="noStrike" dirty="0">
                          <a:solidFill>
                            <a:srgbClr val="000000"/>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RIE/PPL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lvl="0" algn="ctr" fontAlgn="b"/>
                      <a:r>
                        <a:rPr lang="en-US" sz="1200" b="0" i="0" u="none" strike="noStrike" dirty="0">
                          <a:solidFill>
                            <a:schemeClr val="tx1"/>
                          </a:solidFill>
                          <a:effectLst/>
                          <a:latin typeface="Calibri" panose="020F0502020204030204" pitchFamily="34" charset="0"/>
                        </a:rPr>
                        <a:t>RIE/PPL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extLst>
                  <a:ext uri="{0D108BD9-81ED-4DB2-BD59-A6C34878D82A}">
                    <a16:rowId xmlns:a16="http://schemas.microsoft.com/office/drawing/2014/main" val="1279034120"/>
                  </a:ext>
                </a:extLst>
              </a:tr>
              <a:tr h="0">
                <a:tc>
                  <a:txBody>
                    <a:bodyPr/>
                    <a:lstStyle/>
                    <a:p>
                      <a:pPr lvl="0" algn="r" fontAlgn="b"/>
                      <a:r>
                        <a:rPr lang="en-US" sz="1100" b="1" i="0" u="none" strike="noStrike" dirty="0">
                          <a:solidFill>
                            <a:srgbClr val="000000"/>
                          </a:solidFill>
                          <a:effectLst/>
                          <a:latin typeface="Calibri" panose="020F0502020204030204" pitchFamily="34" charset="0"/>
                        </a:rPr>
                        <a:t>Steady-State Operations</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Landis+Gyr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B2DA86"/>
                    </a:solidFill>
                  </a:tcPr>
                </a:tc>
                <a:tc>
                  <a:txBody>
                    <a:bodyPr/>
                    <a:lstStyle/>
                    <a:p>
                      <a:pPr algn="ctr" fontAlgn="b"/>
                      <a:r>
                        <a:rPr lang="en-US" sz="1200" b="0" i="0" u="none" strike="noStrike" dirty="0">
                          <a:solidFill>
                            <a:srgbClr val="000000"/>
                          </a:solidFill>
                          <a:effectLst/>
                          <a:latin typeface="Calibri" panose="020F0502020204030204" pitchFamily="34" charset="0"/>
                        </a:rPr>
                        <a:t>Third Party</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 TBD/Landis+Gyr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a:gsLst>
                        <a:gs pos="3000">
                          <a:srgbClr val="C1E0FF"/>
                        </a:gs>
                        <a:gs pos="39000">
                          <a:srgbClr val="B1C6D9"/>
                        </a:gs>
                        <a:gs pos="51000">
                          <a:srgbClr val="D6D6D6"/>
                        </a:gs>
                        <a:gs pos="100000">
                          <a:srgbClr val="92D050"/>
                        </a:gs>
                      </a:gsLst>
                      <a:lin ang="0" scaled="1"/>
                    </a:gradFill>
                  </a:tcPr>
                </a:tc>
                <a:tc>
                  <a:txBody>
                    <a:bodyPr/>
                    <a:lstStyle/>
                    <a:p>
                      <a:pPr marL="0" algn="ctr" defTabSz="91440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RIE/PPL Services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1E0FF"/>
                    </a:solidFill>
                  </a:tcPr>
                </a:tc>
                <a:tc>
                  <a:txBody>
                    <a:bodyPr/>
                    <a:lstStyle/>
                    <a:p>
                      <a:pPr lvl="0" algn="ctr" fontAlgn="b"/>
                      <a:r>
                        <a:rPr lang="en-US" sz="1200" b="0" i="0" u="none" strike="noStrike" dirty="0">
                          <a:solidFill>
                            <a:schemeClr val="tx1"/>
                          </a:solidFill>
                          <a:effectLst/>
                          <a:latin typeface="Calibri" panose="020F0502020204030204" pitchFamily="34" charset="0"/>
                        </a:rPr>
                        <a:t>PPL/RIE/TBD</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3000">
                          <a:srgbClr val="C1E0FF"/>
                        </a:gs>
                        <a:gs pos="53000">
                          <a:srgbClr val="B1C6D9"/>
                        </a:gs>
                        <a:gs pos="80000">
                          <a:srgbClr val="D6D6D6"/>
                        </a:gs>
                        <a:gs pos="100000">
                          <a:schemeClr val="bg1">
                            <a:shade val="100000"/>
                            <a:satMod val="115000"/>
                          </a:schemeClr>
                        </a:gs>
                      </a:gsLst>
                      <a:lin ang="0" scaled="1"/>
                      <a:tileRect/>
                    </a:gradFill>
                  </a:tcPr>
                </a:tc>
                <a:extLst>
                  <a:ext uri="{0D108BD9-81ED-4DB2-BD59-A6C34878D82A}">
                    <a16:rowId xmlns:a16="http://schemas.microsoft.com/office/drawing/2014/main" val="2737084974"/>
                  </a:ext>
                </a:extLst>
              </a:tr>
            </a:tbl>
          </a:graphicData>
        </a:graphic>
      </p:graphicFrame>
      <p:grpSp>
        <p:nvGrpSpPr>
          <p:cNvPr id="53" name="Group 52" descr="" title="">
            <a:extLst>
              <a:ext uri="{FF2B5EF4-FFF2-40B4-BE49-F238E27FC236}">
                <a16:creationId xmlns:a16="http://schemas.microsoft.com/office/drawing/2014/main" id="{C7CE5805-C925-B344-0B14-9FDD18205FEB}"/>
              </a:ext>
            </a:extLst>
          </p:cNvPr>
          <p:cNvGrpSpPr/>
          <p:nvPr/>
        </p:nvGrpSpPr>
        <p:grpSpPr>
          <a:xfrm>
            <a:off x="5573688" y="1099411"/>
            <a:ext cx="0" cy="3349796"/>
            <a:chOff x="5664863" y="1125243"/>
            <a:chExt cx="0" cy="3349796"/>
          </a:xfrm>
        </p:grpSpPr>
        <p:cxnSp>
          <p:nvCxnSpPr>
            <p:cNvPr id="54" name="Straight Connector 53" descr="" title="">
              <a:extLst>
                <a:ext uri="{FF2B5EF4-FFF2-40B4-BE49-F238E27FC236}">
                  <a16:creationId xmlns:a16="http://schemas.microsoft.com/office/drawing/2014/main" id="{DB884673-D1CB-BB03-4E54-10A5F94246DD}"/>
                </a:ext>
              </a:extLst>
            </p:cNvPr>
            <p:cNvCxnSpPr>
              <a:cxnSpLocks/>
            </p:cNvCxnSpPr>
            <p:nvPr/>
          </p:nvCxnSpPr>
          <p:spPr>
            <a:xfrm>
              <a:off x="5664863" y="1548959"/>
              <a:ext cx="0" cy="292608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descr="" title="">
              <a:extLst>
                <a:ext uri="{FF2B5EF4-FFF2-40B4-BE49-F238E27FC236}">
                  <a16:creationId xmlns:a16="http://schemas.microsoft.com/office/drawing/2014/main" id="{9FEFE557-B6DD-1039-E804-DCF00E5A512F}"/>
                </a:ext>
              </a:extLst>
            </p:cNvPr>
            <p:cNvCxnSpPr>
              <a:cxnSpLocks/>
            </p:cNvCxnSpPr>
            <p:nvPr/>
          </p:nvCxnSpPr>
          <p:spPr>
            <a:xfrm>
              <a:off x="5664863" y="1125243"/>
              <a:ext cx="0" cy="30899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56" name="TextBox 55" descr="" title="">
            <a:extLst>
              <a:ext uri="{FF2B5EF4-FFF2-40B4-BE49-F238E27FC236}">
                <a16:creationId xmlns:a16="http://schemas.microsoft.com/office/drawing/2014/main" id="{CC3B2BC0-61FB-DDCD-771E-D59C38896E37}"/>
              </a:ext>
            </a:extLst>
          </p:cNvPr>
          <p:cNvSpPr txBox="1"/>
          <p:nvPr/>
        </p:nvSpPr>
        <p:spPr>
          <a:xfrm>
            <a:off x="285890" y="210840"/>
            <a:ext cx="10411030" cy="523220"/>
          </a:xfrm>
          <a:prstGeom prst="rect">
            <a:avLst/>
          </a:prstGeom>
        </p:spPr>
        <p:txBody>
          <a:bodyPr/>
          <a:lstStyle>
            <a:lvl1pPr indent="0">
              <a:lnSpc>
                <a:spcPct val="90000"/>
              </a:lnSpc>
              <a:spcBef>
                <a:spcPts val="1000"/>
              </a:spcBef>
              <a:buFont typeface="Arial" panose="020B0604020202020204" pitchFamily="34" charset="0"/>
              <a:buNone/>
              <a:defRPr sz="2800">
                <a:solidFill>
                  <a:schemeClr val="tx2"/>
                </a:solidFill>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AMF Components, Solutions and Project Roles</a:t>
            </a:r>
            <a:endParaRPr lang="en-US" dirty="0">
              <a:highlight>
                <a:srgbClr val="FF0000"/>
              </a:highlight>
            </a:endParaRPr>
          </a:p>
        </p:txBody>
      </p:sp>
    </p:spTree>
    <p:extLst>
      <p:ext uri="{BB962C8B-B14F-4D97-AF65-F5344CB8AC3E}">
        <p14:creationId xmlns:p14="http://schemas.microsoft.com/office/powerpoint/2010/main" val="2846512315"/>
      </p:ext>
    </p:extLst>
  </p:cSld>
  <p:clrMapOvr>
    <a:masterClrMapping/>
  </p:clrMapOvr>
</p:sld>
</file>

<file path=ppt/slides/slide9.xml><?xml version="1.0" encoding="utf-8"?>
<p:sld xmlns:a16="http://schemas.microsoft.com/office/drawing/2014/main" xmlns:a1611="http://schemas.microsoft.com/office/drawing/2016/11/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3" name="Rectangle: Rounded Corners 42" descr="" title="">
            <a:extLst>
              <a:ext uri="{FF2B5EF4-FFF2-40B4-BE49-F238E27FC236}">
                <a16:creationId xmlns:a16="http://schemas.microsoft.com/office/drawing/2014/main" id="{2787A9ED-90AD-67B3-318E-6707E37A0092}"/>
              </a:ext>
            </a:extLst>
          </p:cNvPr>
          <p:cNvSpPr/>
          <p:nvPr/>
        </p:nvSpPr>
        <p:spPr>
          <a:xfrm>
            <a:off x="726555" y="2210439"/>
            <a:ext cx="9647955" cy="2698454"/>
          </a:xfrm>
          <a:prstGeom prst="round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descr="" title="">
            <a:extLst>
              <a:ext uri="{FF2B5EF4-FFF2-40B4-BE49-F238E27FC236}">
                <a16:creationId xmlns:a16="http://schemas.microsoft.com/office/drawing/2014/main" id="{747C7A41-3986-0335-90FE-85192C735A15}"/>
              </a:ext>
            </a:extLst>
          </p:cNvPr>
          <p:cNvSpPr>
            <a:spLocks noGrp="1"/>
          </p:cNvSpPr>
          <p:nvPr>
            <p:ph type="body" sz="quarter" idx="10"/>
          </p:nvPr>
        </p:nvSpPr>
        <p:spPr>
          <a:xfrm>
            <a:off x="556119" y="338790"/>
            <a:ext cx="10732348" cy="517452"/>
          </a:xfrm>
        </p:spPr>
        <p:txBody>
          <a:bodyPr/>
          <a:lstStyle/>
          <a:p>
            <a:r>
              <a:rPr lang="en-US" dirty="0">
                <a:cs typeface="Calibri" panose="020F0502020204030204" pitchFamily="34" charset="0"/>
              </a:rPr>
              <a:t>Recent AMF Evolution Parallels Telephone Evolution</a:t>
            </a:r>
            <a:endParaRPr lang="en-US" sz="2000" dirty="0">
              <a:cs typeface="Calibri" panose="020F0502020204030204" pitchFamily="34" charset="0"/>
            </a:endParaRPr>
          </a:p>
        </p:txBody>
      </p:sp>
      <p:sp>
        <p:nvSpPr>
          <p:cNvPr id="3" name="Text Placeholder 2" descr="" title="">
            <a:extLst>
              <a:ext uri="{FF2B5EF4-FFF2-40B4-BE49-F238E27FC236}">
                <a16:creationId xmlns:a16="http://schemas.microsoft.com/office/drawing/2014/main" id="{248C7947-2907-A568-1B74-2E707BBA7CEC}"/>
              </a:ext>
            </a:extLst>
          </p:cNvPr>
          <p:cNvSpPr>
            <a:spLocks noGrp="1"/>
          </p:cNvSpPr>
          <p:nvPr>
            <p:ph type="body" sz="quarter" idx="11"/>
          </p:nvPr>
        </p:nvSpPr>
        <p:spPr>
          <a:xfrm>
            <a:off x="740958" y="2782175"/>
            <a:ext cx="2742806" cy="734901"/>
          </a:xfrm>
        </p:spPr>
        <p:txBody>
          <a:bodyPr/>
          <a:lstStyle/>
          <a:p>
            <a:pPr algn="ctr"/>
            <a:r>
              <a:rPr lang="en-US" dirty="0">
                <a:solidFill>
                  <a:schemeClr val="accent4"/>
                </a:solidFill>
              </a:rPr>
              <a:t>The evolution of telephone technology</a:t>
            </a:r>
          </a:p>
        </p:txBody>
      </p:sp>
      <p:pic>
        <p:nvPicPr>
          <p:cNvPr id="8" name="Picture 7" descr="" title="">
            <a:extLst>
              <a:ext uri="{FF2B5EF4-FFF2-40B4-BE49-F238E27FC236}">
                <a16:creationId xmlns:a16="http://schemas.microsoft.com/office/drawing/2014/main" id="{5C36EFCE-E2E5-C695-C1A5-6F83E32EBA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2735" y="2557607"/>
            <a:ext cx="1813003" cy="1359752"/>
          </a:xfrm>
          <a:prstGeom prst="rect">
            <a:avLst/>
          </a:prstGeom>
        </p:spPr>
      </p:pic>
      <p:sp>
        <p:nvSpPr>
          <p:cNvPr id="17" name="TextBox 16" descr="" title="">
            <a:extLst>
              <a:ext uri="{FF2B5EF4-FFF2-40B4-BE49-F238E27FC236}">
                <a16:creationId xmlns:a16="http://schemas.microsoft.com/office/drawing/2014/main" id="{37803A6C-5AA9-0BC1-2FF1-ECF3C178DA7C}"/>
              </a:ext>
            </a:extLst>
          </p:cNvPr>
          <p:cNvSpPr txBox="1"/>
          <p:nvPr/>
        </p:nvSpPr>
        <p:spPr>
          <a:xfrm>
            <a:off x="4324135" y="4001709"/>
            <a:ext cx="827471" cy="430887"/>
          </a:xfrm>
          <a:prstGeom prst="rect">
            <a:avLst/>
          </a:prstGeom>
          <a:noFill/>
        </p:spPr>
        <p:txBody>
          <a:bodyPr wrap="none" rtlCol="0">
            <a:spAutoFit/>
          </a:bodyPr>
          <a:lstStyle/>
          <a:p>
            <a:r>
              <a:rPr lang="en-US" sz="2200" b="1" dirty="0">
                <a:solidFill>
                  <a:schemeClr val="accent4"/>
                </a:solidFill>
              </a:rPr>
              <a:t>AMR</a:t>
            </a:r>
          </a:p>
        </p:txBody>
      </p:sp>
      <p:sp>
        <p:nvSpPr>
          <p:cNvPr id="18" name="TextBox 17" descr="" title="">
            <a:extLst>
              <a:ext uri="{FF2B5EF4-FFF2-40B4-BE49-F238E27FC236}">
                <a16:creationId xmlns:a16="http://schemas.microsoft.com/office/drawing/2014/main" id="{CC4D7F39-AFEB-E8DC-A0D9-2740E7CD17E0}"/>
              </a:ext>
            </a:extLst>
          </p:cNvPr>
          <p:cNvSpPr txBox="1"/>
          <p:nvPr/>
        </p:nvSpPr>
        <p:spPr>
          <a:xfrm>
            <a:off x="6309458" y="3989095"/>
            <a:ext cx="1173719" cy="430887"/>
          </a:xfrm>
          <a:prstGeom prst="rect">
            <a:avLst/>
          </a:prstGeom>
          <a:noFill/>
        </p:spPr>
        <p:txBody>
          <a:bodyPr wrap="none" rtlCol="0">
            <a:spAutoFit/>
          </a:bodyPr>
          <a:lstStyle/>
          <a:p>
            <a:r>
              <a:rPr lang="en-US" sz="2200" b="1" dirty="0">
                <a:solidFill>
                  <a:schemeClr val="accent4"/>
                </a:solidFill>
              </a:rPr>
              <a:t>AMI 1.0</a:t>
            </a:r>
          </a:p>
        </p:txBody>
      </p:sp>
      <p:sp>
        <p:nvSpPr>
          <p:cNvPr id="19" name="TextBox 18" descr="" title="">
            <a:extLst>
              <a:ext uri="{FF2B5EF4-FFF2-40B4-BE49-F238E27FC236}">
                <a16:creationId xmlns:a16="http://schemas.microsoft.com/office/drawing/2014/main" id="{2639CBD8-1984-0BA7-FA39-02998D9B5056}"/>
              </a:ext>
            </a:extLst>
          </p:cNvPr>
          <p:cNvSpPr txBox="1"/>
          <p:nvPr/>
        </p:nvSpPr>
        <p:spPr>
          <a:xfrm>
            <a:off x="8578563" y="3989095"/>
            <a:ext cx="1173719" cy="430887"/>
          </a:xfrm>
          <a:prstGeom prst="rect">
            <a:avLst/>
          </a:prstGeom>
          <a:noFill/>
        </p:spPr>
        <p:txBody>
          <a:bodyPr wrap="none" rtlCol="0">
            <a:spAutoFit/>
          </a:bodyPr>
          <a:lstStyle/>
          <a:p>
            <a:r>
              <a:rPr lang="en-US" sz="2200" b="1" dirty="0">
                <a:solidFill>
                  <a:schemeClr val="accent4"/>
                </a:solidFill>
              </a:rPr>
              <a:t>AMI 2.0</a:t>
            </a:r>
          </a:p>
        </p:txBody>
      </p:sp>
      <p:sp>
        <p:nvSpPr>
          <p:cNvPr id="28" name="Arrow: Right 27" descr="" title="">
            <a:extLst>
              <a:ext uri="{FF2B5EF4-FFF2-40B4-BE49-F238E27FC236}">
                <a16:creationId xmlns:a16="http://schemas.microsoft.com/office/drawing/2014/main" id="{B6E16C8A-36C2-18E4-7D1B-C043CB369DB0}"/>
              </a:ext>
            </a:extLst>
          </p:cNvPr>
          <p:cNvSpPr/>
          <p:nvPr/>
        </p:nvSpPr>
        <p:spPr>
          <a:xfrm>
            <a:off x="7852521" y="4064787"/>
            <a:ext cx="536703" cy="3176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accent4"/>
              </a:solidFill>
            </a:endParaRPr>
          </a:p>
        </p:txBody>
      </p:sp>
      <p:sp>
        <p:nvSpPr>
          <p:cNvPr id="34" name="Arrow: Right 33" descr="" title="">
            <a:extLst>
              <a:ext uri="{FF2B5EF4-FFF2-40B4-BE49-F238E27FC236}">
                <a16:creationId xmlns:a16="http://schemas.microsoft.com/office/drawing/2014/main" id="{CF5E1DB5-54EA-21D4-6C1B-07AA00511500}"/>
              </a:ext>
            </a:extLst>
          </p:cNvPr>
          <p:cNvSpPr/>
          <p:nvPr/>
        </p:nvSpPr>
        <p:spPr>
          <a:xfrm>
            <a:off x="5577783" y="2853243"/>
            <a:ext cx="536703" cy="3176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Right 34" descr="" title="">
            <a:extLst>
              <a:ext uri="{FF2B5EF4-FFF2-40B4-BE49-F238E27FC236}">
                <a16:creationId xmlns:a16="http://schemas.microsoft.com/office/drawing/2014/main" id="{50F150A1-CAEB-113B-593E-C76835601458}"/>
              </a:ext>
            </a:extLst>
          </p:cNvPr>
          <p:cNvSpPr/>
          <p:nvPr/>
        </p:nvSpPr>
        <p:spPr>
          <a:xfrm>
            <a:off x="7852459" y="2834847"/>
            <a:ext cx="536703" cy="3176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 descr="" title="">
            <a:extLst>
              <a:ext uri="{FF2B5EF4-FFF2-40B4-BE49-F238E27FC236}">
                <a16:creationId xmlns:a16="http://schemas.microsoft.com/office/drawing/2014/main" id="{DCCE33B2-FD08-61D3-46AB-9CC64ADBF6AA}"/>
              </a:ext>
            </a:extLst>
          </p:cNvPr>
          <p:cNvSpPr txBox="1">
            <a:spLocks/>
          </p:cNvSpPr>
          <p:nvPr/>
        </p:nvSpPr>
        <p:spPr>
          <a:xfrm>
            <a:off x="744477" y="3899016"/>
            <a:ext cx="2742806" cy="7349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accent4"/>
                </a:solidFill>
              </a:rPr>
              <a:t>The recent evolution of metering technology</a:t>
            </a:r>
          </a:p>
        </p:txBody>
      </p:sp>
      <p:sp>
        <p:nvSpPr>
          <p:cNvPr id="40" name="Left Brace 39" descr="" title="">
            <a:extLst>
              <a:ext uri="{FF2B5EF4-FFF2-40B4-BE49-F238E27FC236}">
                <a16:creationId xmlns:a16="http://schemas.microsoft.com/office/drawing/2014/main" id="{3048A499-8087-5B6B-298F-3EFE5098FC12}"/>
              </a:ext>
            </a:extLst>
          </p:cNvPr>
          <p:cNvSpPr/>
          <p:nvPr/>
        </p:nvSpPr>
        <p:spPr>
          <a:xfrm>
            <a:off x="3487283" y="3960306"/>
            <a:ext cx="283034" cy="61232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4"/>
              </a:solidFill>
            </a:endParaRPr>
          </a:p>
        </p:txBody>
      </p:sp>
      <p:sp>
        <p:nvSpPr>
          <p:cNvPr id="41" name="Left Brace 40" descr="" title="">
            <a:extLst>
              <a:ext uri="{FF2B5EF4-FFF2-40B4-BE49-F238E27FC236}">
                <a16:creationId xmlns:a16="http://schemas.microsoft.com/office/drawing/2014/main" id="{8B295FB1-912B-E0AC-8A6F-B881A842F241}"/>
              </a:ext>
            </a:extLst>
          </p:cNvPr>
          <p:cNvSpPr/>
          <p:nvPr/>
        </p:nvSpPr>
        <p:spPr>
          <a:xfrm>
            <a:off x="3479130" y="2640487"/>
            <a:ext cx="283034" cy="87658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4"/>
              </a:solidFill>
            </a:endParaRPr>
          </a:p>
        </p:txBody>
      </p:sp>
      <p:sp>
        <p:nvSpPr>
          <p:cNvPr id="42" name="Text Placeholder 2" descr="" title="">
            <a:extLst>
              <a:ext uri="{FF2B5EF4-FFF2-40B4-BE49-F238E27FC236}">
                <a16:creationId xmlns:a16="http://schemas.microsoft.com/office/drawing/2014/main" id="{8936A16C-F09B-2C80-6122-4DC393A24644}"/>
              </a:ext>
            </a:extLst>
          </p:cNvPr>
          <p:cNvSpPr txBox="1">
            <a:spLocks/>
          </p:cNvSpPr>
          <p:nvPr/>
        </p:nvSpPr>
        <p:spPr>
          <a:xfrm>
            <a:off x="726555" y="1247770"/>
            <a:ext cx="10320639" cy="70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Technology evolution for Telephones parallel that for Metering where each have advanced due to improved </a:t>
            </a:r>
            <a:r>
              <a:rPr lang="en-US" sz="2200" u="sng" dirty="0"/>
              <a:t>connectivity</a:t>
            </a:r>
            <a:r>
              <a:rPr lang="en-US" sz="2200" dirty="0"/>
              <a:t>, </a:t>
            </a:r>
            <a:r>
              <a:rPr lang="en-US" sz="2200" u="sng" dirty="0"/>
              <a:t>storage</a:t>
            </a:r>
            <a:r>
              <a:rPr lang="en-US" sz="2200" dirty="0"/>
              <a:t>, </a:t>
            </a:r>
            <a:r>
              <a:rPr lang="en-US" sz="2200" u="sng" dirty="0"/>
              <a:t>computing</a:t>
            </a:r>
            <a:r>
              <a:rPr lang="en-US" sz="2200" dirty="0"/>
              <a:t> and </a:t>
            </a:r>
            <a:r>
              <a:rPr lang="en-US" sz="2200" u="sng" dirty="0"/>
              <a:t>sensing.</a:t>
            </a:r>
          </a:p>
        </p:txBody>
      </p:sp>
      <p:pic>
        <p:nvPicPr>
          <p:cNvPr id="1028" name="Picture 4" descr="" title="">
            <a:extLst>
              <a:ext uri="{FF2B5EF4-FFF2-40B4-BE49-F238E27FC236}">
                <a16:creationId xmlns:a16="http://schemas.microsoft.com/office/drawing/2014/main" id="{42916E59-CA38-9576-262F-24D54AC69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770" y="2474973"/>
            <a:ext cx="989099" cy="137807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descr="" title="">
            <a:extLst>
              <a:ext uri="{FF2B5EF4-FFF2-40B4-BE49-F238E27FC236}">
                <a16:creationId xmlns:a16="http://schemas.microsoft.com/office/drawing/2014/main" id="{561CF272-8A9C-55C1-C094-C448E42C8669}"/>
              </a:ext>
            </a:extLst>
          </p:cNvPr>
          <p:cNvSpPr txBox="1"/>
          <p:nvPr/>
        </p:nvSpPr>
        <p:spPr>
          <a:xfrm>
            <a:off x="4100560" y="5517992"/>
            <a:ext cx="1183095" cy="646331"/>
          </a:xfrm>
          <a:prstGeom prst="rect">
            <a:avLst/>
          </a:prstGeom>
          <a:noFill/>
        </p:spPr>
        <p:txBody>
          <a:bodyPr wrap="square" rtlCol="0">
            <a:spAutoFit/>
          </a:bodyPr>
          <a:lstStyle/>
          <a:p>
            <a:pPr algn="ctr"/>
            <a:r>
              <a:rPr lang="en-US" dirty="0"/>
              <a:t>RIE Current </a:t>
            </a:r>
          </a:p>
        </p:txBody>
      </p:sp>
      <p:sp>
        <p:nvSpPr>
          <p:cNvPr id="54" name="TextBox 53" descr="" title="">
            <a:extLst>
              <a:ext uri="{FF2B5EF4-FFF2-40B4-BE49-F238E27FC236}">
                <a16:creationId xmlns:a16="http://schemas.microsoft.com/office/drawing/2014/main" id="{85608088-42FD-9026-E476-DE1CA5D41F41}"/>
              </a:ext>
            </a:extLst>
          </p:cNvPr>
          <p:cNvSpPr txBox="1"/>
          <p:nvPr/>
        </p:nvSpPr>
        <p:spPr>
          <a:xfrm>
            <a:off x="6211129" y="5475919"/>
            <a:ext cx="1492781" cy="646331"/>
          </a:xfrm>
          <a:prstGeom prst="rect">
            <a:avLst/>
          </a:prstGeom>
          <a:noFill/>
        </p:spPr>
        <p:txBody>
          <a:bodyPr wrap="square" rtlCol="0">
            <a:spAutoFit/>
          </a:bodyPr>
          <a:lstStyle/>
          <a:p>
            <a:pPr algn="ctr"/>
            <a:r>
              <a:rPr lang="en-US" dirty="0"/>
              <a:t>PPL PA </a:t>
            </a:r>
          </a:p>
          <a:p>
            <a:pPr algn="ctr"/>
            <a:r>
              <a:rPr lang="en-US" dirty="0"/>
              <a:t>and PPL KY </a:t>
            </a:r>
          </a:p>
        </p:txBody>
      </p:sp>
      <p:cxnSp>
        <p:nvCxnSpPr>
          <p:cNvPr id="55" name="Straight Connector 54" descr="" title="">
            <a:extLst>
              <a:ext uri="{FF2B5EF4-FFF2-40B4-BE49-F238E27FC236}">
                <a16:creationId xmlns:a16="http://schemas.microsoft.com/office/drawing/2014/main" id="{F0F8A214-9B32-C2A4-A8E2-AF1DAC86D73D}"/>
              </a:ext>
            </a:extLst>
          </p:cNvPr>
          <p:cNvCxnSpPr>
            <a:cxnSpLocks/>
          </p:cNvCxnSpPr>
          <p:nvPr/>
        </p:nvCxnSpPr>
        <p:spPr>
          <a:xfrm>
            <a:off x="9111899" y="5063795"/>
            <a:ext cx="0" cy="374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descr="" title="">
            <a:extLst>
              <a:ext uri="{FF2B5EF4-FFF2-40B4-BE49-F238E27FC236}">
                <a16:creationId xmlns:a16="http://schemas.microsoft.com/office/drawing/2014/main" id="{81CBCF56-1995-8616-95C6-91A37BE7599A}"/>
              </a:ext>
            </a:extLst>
          </p:cNvPr>
          <p:cNvSpPr txBox="1"/>
          <p:nvPr/>
        </p:nvSpPr>
        <p:spPr>
          <a:xfrm>
            <a:off x="8269359" y="5486892"/>
            <a:ext cx="1685077" cy="646331"/>
          </a:xfrm>
          <a:prstGeom prst="rect">
            <a:avLst/>
          </a:prstGeom>
          <a:noFill/>
        </p:spPr>
        <p:txBody>
          <a:bodyPr wrap="square" rtlCol="0">
            <a:spAutoFit/>
          </a:bodyPr>
          <a:lstStyle/>
          <a:p>
            <a:pPr algn="ctr"/>
            <a:r>
              <a:rPr lang="en-US" dirty="0"/>
              <a:t>RIE </a:t>
            </a:r>
          </a:p>
          <a:p>
            <a:pPr algn="ctr"/>
            <a:r>
              <a:rPr lang="en-US" dirty="0"/>
              <a:t>Proposed </a:t>
            </a:r>
          </a:p>
        </p:txBody>
      </p:sp>
      <p:cxnSp>
        <p:nvCxnSpPr>
          <p:cNvPr id="1024" name="Straight Connector 1023" descr="" title="">
            <a:extLst>
              <a:ext uri="{FF2B5EF4-FFF2-40B4-BE49-F238E27FC236}">
                <a16:creationId xmlns:a16="http://schemas.microsoft.com/office/drawing/2014/main" id="{04EA8BDA-5A4B-59B7-839B-EA1D5C813AF7}"/>
              </a:ext>
            </a:extLst>
          </p:cNvPr>
          <p:cNvCxnSpPr>
            <a:cxnSpLocks/>
          </p:cNvCxnSpPr>
          <p:nvPr/>
        </p:nvCxnSpPr>
        <p:spPr>
          <a:xfrm>
            <a:off x="6855120" y="5026469"/>
            <a:ext cx="0" cy="374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descr="" title="">
            <a:extLst>
              <a:ext uri="{FF2B5EF4-FFF2-40B4-BE49-F238E27FC236}">
                <a16:creationId xmlns:a16="http://schemas.microsoft.com/office/drawing/2014/main" id="{A3694CD0-406C-74C7-A3CA-46FB8B19DF61}"/>
              </a:ext>
            </a:extLst>
          </p:cNvPr>
          <p:cNvCxnSpPr>
            <a:cxnSpLocks/>
          </p:cNvCxnSpPr>
          <p:nvPr/>
        </p:nvCxnSpPr>
        <p:spPr>
          <a:xfrm>
            <a:off x="4666573" y="5063795"/>
            <a:ext cx="0" cy="374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Oval 1026" descr="" title="">
            <a:extLst>
              <a:ext uri="{FF2B5EF4-FFF2-40B4-BE49-F238E27FC236}">
                <a16:creationId xmlns:a16="http://schemas.microsoft.com/office/drawing/2014/main" id="{0578BA45-4730-5C15-DCBB-90FED1AE18B7}"/>
              </a:ext>
            </a:extLst>
          </p:cNvPr>
          <p:cNvSpPr/>
          <p:nvPr/>
        </p:nvSpPr>
        <p:spPr>
          <a:xfrm>
            <a:off x="4612144" y="5405431"/>
            <a:ext cx="108857" cy="1088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Oval 1028" descr="" title="">
            <a:extLst>
              <a:ext uri="{FF2B5EF4-FFF2-40B4-BE49-F238E27FC236}">
                <a16:creationId xmlns:a16="http://schemas.microsoft.com/office/drawing/2014/main" id="{4248DB85-F99B-34E5-F09F-6A17CFC246EA}"/>
              </a:ext>
            </a:extLst>
          </p:cNvPr>
          <p:cNvSpPr/>
          <p:nvPr/>
        </p:nvSpPr>
        <p:spPr>
          <a:xfrm>
            <a:off x="6800691" y="5366571"/>
            <a:ext cx="108857" cy="1088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Oval 1029" descr="" title="">
            <a:extLst>
              <a:ext uri="{FF2B5EF4-FFF2-40B4-BE49-F238E27FC236}">
                <a16:creationId xmlns:a16="http://schemas.microsoft.com/office/drawing/2014/main" id="{13D53B0F-09BE-A9F0-4D73-5859AA2BED98}"/>
              </a:ext>
            </a:extLst>
          </p:cNvPr>
          <p:cNvSpPr/>
          <p:nvPr/>
        </p:nvSpPr>
        <p:spPr>
          <a:xfrm>
            <a:off x="9057470" y="5344309"/>
            <a:ext cx="108857" cy="1088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Arrow: Curved Right 1030" descr="" title="">
            <a:extLst>
              <a:ext uri="{FF2B5EF4-FFF2-40B4-BE49-F238E27FC236}">
                <a16:creationId xmlns:a16="http://schemas.microsoft.com/office/drawing/2014/main" id="{820C3750-0223-1289-FC80-9137146330A9}"/>
              </a:ext>
            </a:extLst>
          </p:cNvPr>
          <p:cNvSpPr/>
          <p:nvPr/>
        </p:nvSpPr>
        <p:spPr>
          <a:xfrm rot="16200000">
            <a:off x="6660566" y="4114240"/>
            <a:ext cx="508202" cy="4571909"/>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Right 8" descr="" title="">
            <a:extLst>
              <a:ext uri="{FF2B5EF4-FFF2-40B4-BE49-F238E27FC236}">
                <a16:creationId xmlns:a16="http://schemas.microsoft.com/office/drawing/2014/main" id="{24F049BF-8329-4DD3-88C2-C6FC3E36BC16}"/>
              </a:ext>
            </a:extLst>
          </p:cNvPr>
          <p:cNvSpPr/>
          <p:nvPr/>
        </p:nvSpPr>
        <p:spPr>
          <a:xfrm>
            <a:off x="5520950" y="4061039"/>
            <a:ext cx="536703" cy="3176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 title="">
            <a:extLst>
              <a:ext uri="{FF2B5EF4-FFF2-40B4-BE49-F238E27FC236}">
                <a16:creationId xmlns:a16="http://schemas.microsoft.com/office/drawing/2014/main" id="{65A5ECA7-52D6-CF87-5286-400847BB3FB5}"/>
              </a:ext>
            </a:extLst>
          </p:cNvPr>
          <p:cNvPicPr>
            <a:picLocks noChangeAspect="1"/>
          </p:cNvPicPr>
          <p:nvPr/>
        </p:nvPicPr>
        <p:blipFill>
          <a:blip r:embed="rId5"/>
          <a:stretch>
            <a:fillRect/>
          </a:stretch>
        </p:blipFill>
        <p:spPr>
          <a:xfrm>
            <a:off x="4043684" y="2290744"/>
            <a:ext cx="896724" cy="1488962"/>
          </a:xfrm>
          <a:prstGeom prst="rect">
            <a:avLst/>
          </a:prstGeom>
        </p:spPr>
      </p:pic>
    </p:spTree>
    <p:extLst>
      <p:ext uri="{BB962C8B-B14F-4D97-AF65-F5344CB8AC3E}">
        <p14:creationId xmlns:p14="http://schemas.microsoft.com/office/powerpoint/2010/main" val="2383288213"/>
      </p:ext>
    </p:extLst>
  </p:cSld>
  <p:clrMapOvr>
    <a:masterClrMapping/>
  </p:clrMapOvr>
</p:sld>
</file>

<file path=ppt/theme/theme1.xml><?xml version="1.0" encoding="utf-8"?>
<a:theme xmlns:a="http://schemas.openxmlformats.org/drawingml/2006/main" name="Office Theme">
  <a:themeElements>
    <a:clrScheme name="Rhode Island Energy COLORS">
      <a:dk1>
        <a:srgbClr val="000000"/>
      </a:dk1>
      <a:lt1>
        <a:srgbClr val="FFFFFF"/>
      </a:lt1>
      <a:dk2>
        <a:srgbClr val="001489"/>
      </a:dk2>
      <a:lt2>
        <a:srgbClr val="E7E6E6"/>
      </a:lt2>
      <a:accent1>
        <a:srgbClr val="0085CA"/>
      </a:accent1>
      <a:accent2>
        <a:srgbClr val="33CCCC"/>
      </a:accent2>
      <a:accent3>
        <a:srgbClr val="97999B"/>
      </a:accent3>
      <a:accent4>
        <a:srgbClr val="001489"/>
      </a:accent4>
      <a:accent5>
        <a:srgbClr val="0085CA"/>
      </a:accent5>
      <a:accent6>
        <a:srgbClr val="FFCC00"/>
      </a:accent6>
      <a:hlink>
        <a:srgbClr val="97999B"/>
      </a:hlink>
      <a:folHlink>
        <a:srgbClr val="0085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Widescreen</PresentationFormat>
  <Paragraphs>267</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1900-01-01T05:00:00Z</dcterms:modified>
</cp:coreProperties>
</file>

<file path=docProps/custom.xml><?xml version="1.0" encoding="utf-8"?>
<Properties xmlns="http://schemas.openxmlformats.org/officeDocument/2006/custom-properties" xmlns:vt="http://schemas.openxmlformats.org/officeDocument/2006/docPropsVTypes">
</Properties>
</file>